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321" r:id="rId2"/>
    <p:sldId id="325" r:id="rId3"/>
    <p:sldId id="324" r:id="rId4"/>
    <p:sldId id="322" r:id="rId5"/>
    <p:sldId id="317" r:id="rId6"/>
    <p:sldId id="318" r:id="rId7"/>
    <p:sldId id="326" r:id="rId8"/>
    <p:sldId id="327" r:id="rId9"/>
    <p:sldId id="328" r:id="rId10"/>
    <p:sldId id="329" r:id="rId11"/>
  </p:sldIdLst>
  <p:sldSz cx="11520488" cy="162004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 Dong" initials="SD" lastIdx="2" clrIdx="0">
    <p:extLst>
      <p:ext uri="{19B8F6BF-5375-455C-9EA6-DF929625EA0E}">
        <p15:presenceInfo xmlns:p15="http://schemas.microsoft.com/office/powerpoint/2012/main" userId="S::dsongad@connect.ust.hk::4bf91ca9-0b48-43c3-873b-95bba6b7e1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4C9"/>
    <a:srgbClr val="BC80BD"/>
    <a:srgbClr val="FF7F00"/>
    <a:srgbClr val="E2C1DF"/>
    <a:srgbClr val="FFA764"/>
    <a:srgbClr val="CCFFC5"/>
    <a:srgbClr val="E1C1DF"/>
    <a:srgbClr val="D1A6D1"/>
    <a:srgbClr val="FFA865"/>
    <a:srgbClr val="EB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27" autoAdjust="0"/>
    <p:restoredTop sz="97692"/>
  </p:normalViewPr>
  <p:slideViewPr>
    <p:cSldViewPr snapToGrid="0" snapToObjects="1">
      <p:cViewPr>
        <p:scale>
          <a:sx n="197" d="100"/>
          <a:sy n="197" d="100"/>
        </p:scale>
        <p:origin x="1480" y="-10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47993-031F-8547-9232-57E8E5F61B3B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2038" y="1143000"/>
            <a:ext cx="2193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6AEC1-E976-9547-B598-D05CC44B4F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0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11570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1pPr>
    <a:lvl2pPr marL="755785" algn="l" defTabSz="1511570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2pPr>
    <a:lvl3pPr marL="1511570" algn="l" defTabSz="1511570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3pPr>
    <a:lvl4pPr marL="2267357" algn="l" defTabSz="1511570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4pPr>
    <a:lvl5pPr marL="3023142" algn="l" defTabSz="1511570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5pPr>
    <a:lvl6pPr marL="3778927" algn="l" defTabSz="1511570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6pPr>
    <a:lvl7pPr marL="4534712" algn="l" defTabSz="1511570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7pPr>
    <a:lvl8pPr marL="5290498" algn="l" defTabSz="1511570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8pPr>
    <a:lvl9pPr marL="6046284" algn="l" defTabSz="1511570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AEC1-E976-9547-B598-D05CC44B4F5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0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2651323"/>
            <a:ext cx="9792415" cy="5640152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8508981"/>
            <a:ext cx="8640366" cy="3911355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84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862524"/>
            <a:ext cx="2484105" cy="137291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862524"/>
            <a:ext cx="7308310" cy="137291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0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4038864"/>
            <a:ext cx="9936421" cy="6738931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10841548"/>
            <a:ext cx="9936421" cy="3543845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1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4312617"/>
            <a:ext cx="4896207" cy="102790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4312617"/>
            <a:ext cx="4896207" cy="102790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862527"/>
            <a:ext cx="9936421" cy="31313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3971359"/>
            <a:ext cx="4873706" cy="194630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5917660"/>
            <a:ext cx="4873706" cy="87039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3971359"/>
            <a:ext cx="4897708" cy="194630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5917660"/>
            <a:ext cx="4897708" cy="87039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6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1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98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1080029"/>
            <a:ext cx="3715657" cy="3780102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2332567"/>
            <a:ext cx="5832247" cy="11512811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860131"/>
            <a:ext cx="3715657" cy="900399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3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1080029"/>
            <a:ext cx="3715657" cy="3780102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2332567"/>
            <a:ext cx="5832247" cy="11512811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860131"/>
            <a:ext cx="3715657" cy="900399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8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862527"/>
            <a:ext cx="9936421" cy="313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4312617"/>
            <a:ext cx="9936421" cy="1027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15015410"/>
            <a:ext cx="2592110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76B1B-FD4B-094B-862D-64B4F87A212E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15015410"/>
            <a:ext cx="3888165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15015410"/>
            <a:ext cx="2592110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5E96F-F1F6-7442-913D-66E6B4E5FC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.png"/><Relationship Id="rId21" Type="http://schemas.openxmlformats.org/officeDocument/2006/relationships/image" Target="../media/image36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sv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13D8F869-6DEB-C043-9019-09A519E689C1}"/>
              </a:ext>
            </a:extLst>
          </p:cNvPr>
          <p:cNvSpPr/>
          <p:nvPr/>
        </p:nvSpPr>
        <p:spPr>
          <a:xfrm>
            <a:off x="127000" y="14987861"/>
            <a:ext cx="11210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200" b="1" dirty="0">
                <a:latin typeface="Helvetica" pitchFamily="2" charset="0"/>
              </a:rPr>
              <a:t>Supplementary Figure 1. </a:t>
            </a:r>
            <a:r>
              <a:rPr lang="en-US" altLang="zh-CN" sz="1200" b="1" dirty="0">
                <a:latin typeface="Helvetica" pitchFamily="2" charset="0"/>
              </a:rPr>
              <a:t>Structural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b="1" dirty="0">
                <a:latin typeface="Helvetica" pitchFamily="2" charset="0"/>
              </a:rPr>
              <a:t>variation</a:t>
            </a:r>
            <a:r>
              <a:rPr lang="en-HK" sz="1200" b="1" dirty="0">
                <a:latin typeface="Helvetica" pitchFamily="2" charset="0"/>
              </a:rPr>
              <a:t> of all </a:t>
            </a:r>
            <a:r>
              <a:rPr lang="en-HK" sz="1200" b="1" dirty="0" err="1">
                <a:latin typeface="Helvetica" pitchFamily="2" charset="0"/>
              </a:rPr>
              <a:t>tumors</a:t>
            </a:r>
            <a:r>
              <a:rPr lang="en-HK" sz="1200" b="1" dirty="0">
                <a:latin typeface="Helvetica" pitchFamily="2" charset="0"/>
              </a:rPr>
              <a:t> detected </a:t>
            </a:r>
            <a:r>
              <a:rPr lang="en-US" altLang="zh-CN" sz="1200" b="1" dirty="0">
                <a:latin typeface="Helvetica" pitchFamily="2" charset="0"/>
              </a:rPr>
              <a:t>from</a:t>
            </a:r>
            <a:r>
              <a:rPr lang="en-HK" sz="1200" b="1" dirty="0">
                <a:latin typeface="Helvetica" pitchFamily="2" charset="0"/>
              </a:rPr>
              <a:t> WGS data. </a:t>
            </a:r>
          </a:p>
          <a:p>
            <a:r>
              <a:rPr lang="en-HK" sz="1200" b="1" dirty="0">
                <a:latin typeface="Helvetica" pitchFamily="2" charset="0"/>
              </a:rPr>
              <a:t>(a) </a:t>
            </a:r>
            <a:r>
              <a:rPr lang="en-US" altLang="zh-CN" sz="1200" dirty="0">
                <a:latin typeface="Helvetica" pitchFamily="2" charset="0"/>
              </a:rPr>
              <a:t>All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somatic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structural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variations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detected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tumors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and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DHL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tumors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by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comparing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with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panel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of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normal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samples.</a:t>
            </a:r>
            <a:endParaRPr lang="en-US" sz="1200" dirty="0">
              <a:latin typeface="Helvetica" pitchFamily="2" charset="0"/>
            </a:endParaRPr>
          </a:p>
          <a:p>
            <a:r>
              <a:rPr lang="en-HK" sz="1200" b="1" dirty="0">
                <a:latin typeface="Helvetica" pitchFamily="2" charset="0"/>
              </a:rPr>
              <a:t>(b) </a:t>
            </a:r>
            <a:r>
              <a:rPr lang="en-US" altLang="zh-CN" sz="1200" dirty="0">
                <a:latin typeface="Helvetica" pitchFamily="2" charset="0"/>
              </a:rPr>
              <a:t>All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translocation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breakpoints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BCL2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locus</a:t>
            </a:r>
            <a:r>
              <a:rPr lang="en-HK" sz="1200" dirty="0">
                <a:latin typeface="Helvetica" pitchFamily="2" charset="0"/>
              </a:rPr>
              <a:t>.</a:t>
            </a:r>
          </a:p>
          <a:p>
            <a:r>
              <a:rPr lang="en-HK" sz="1200" b="1" dirty="0">
                <a:latin typeface="Helvetica" pitchFamily="2" charset="0"/>
              </a:rPr>
              <a:t>(c) </a:t>
            </a:r>
            <a:r>
              <a:rPr lang="en-US" altLang="zh-CN" sz="1200" dirty="0">
                <a:latin typeface="Helvetica" pitchFamily="2" charset="0"/>
              </a:rPr>
              <a:t>All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translocation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breakpoints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MYC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locus</a:t>
            </a:r>
            <a:r>
              <a:rPr lang="en-HK" sz="1200" dirty="0">
                <a:latin typeface="Helvetica" pitchFamily="2" charset="0"/>
              </a:rPr>
              <a:t>.</a:t>
            </a:r>
          </a:p>
          <a:p>
            <a:r>
              <a:rPr lang="en-HK" sz="1200" b="1" dirty="0">
                <a:latin typeface="Helvetica" pitchFamily="2" charset="0"/>
              </a:rPr>
              <a:t>(d) </a:t>
            </a:r>
            <a:r>
              <a:rPr lang="en-US" altLang="zh-CN" sz="1200" dirty="0">
                <a:latin typeface="Helvetica" pitchFamily="2" charset="0"/>
              </a:rPr>
              <a:t>All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translocation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breakpoints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IgH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locus</a:t>
            </a:r>
            <a:r>
              <a:rPr lang="en-HK" sz="1200" dirty="0">
                <a:latin typeface="Helvetica" pitchFamily="2" charset="0"/>
              </a:rPr>
              <a:t>.</a:t>
            </a:r>
          </a:p>
          <a:p>
            <a:r>
              <a:rPr lang="en-US" altLang="zh-CN" sz="1200" b="1" dirty="0">
                <a:latin typeface="Helvetica" pitchFamily="2" charset="0"/>
              </a:rPr>
              <a:t>(e)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All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translocation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breakpoints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LPP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locus</a:t>
            </a:r>
            <a:r>
              <a:rPr lang="en-HK" sz="1200" dirty="0">
                <a:latin typeface="Helvetica" pitchFamily="2" charset="0"/>
              </a:rPr>
              <a:t>.</a:t>
            </a:r>
          </a:p>
        </p:txBody>
      </p:sp>
      <p:pic>
        <p:nvPicPr>
          <p:cNvPr id="1028" name="Picture 4" descr="page22image18640704">
            <a:extLst>
              <a:ext uri="{FF2B5EF4-FFF2-40B4-BE49-F238E27FC236}">
                <a16:creationId xmlns:a16="http://schemas.microsoft.com/office/drawing/2014/main" id="{3ED21386-2202-C440-AACC-D21A5464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5868115"/>
            <a:ext cx="863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C7FA6CA1-AD89-49B9-7616-C6BD4BE396B6}"/>
              </a:ext>
            </a:extLst>
          </p:cNvPr>
          <p:cNvGrpSpPr/>
          <p:nvPr/>
        </p:nvGrpSpPr>
        <p:grpSpPr>
          <a:xfrm>
            <a:off x="12601186" y="379455"/>
            <a:ext cx="5616149" cy="4056873"/>
            <a:chOff x="5027216" y="147061"/>
            <a:chExt cx="5616149" cy="405687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A1FBC2B-EA71-2773-6760-51B1A7A9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5843" y="347379"/>
              <a:ext cx="5066010" cy="1762791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CE8C313-7095-76A8-FEF0-144BBAA5B30E}"/>
                </a:ext>
              </a:extLst>
            </p:cNvPr>
            <p:cNvSpPr txBox="1"/>
            <p:nvPr/>
          </p:nvSpPr>
          <p:spPr>
            <a:xfrm>
              <a:off x="5161009" y="1414171"/>
              <a:ext cx="51730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Helvetica" pitchFamily="2" charset="0"/>
                </a:rPr>
                <a:t>chr14</a:t>
              </a:r>
              <a:endParaRPr lang="en-US" sz="1000" b="1" i="1" dirty="0">
                <a:latin typeface="Helvetica" pitchFamily="2" charset="0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41729E5-B3B2-AEF1-457B-D20C9F043A6B}"/>
                </a:ext>
              </a:extLst>
            </p:cNvPr>
            <p:cNvGrpSpPr/>
            <p:nvPr/>
          </p:nvGrpSpPr>
          <p:grpSpPr>
            <a:xfrm>
              <a:off x="9692730" y="365791"/>
              <a:ext cx="950635" cy="390582"/>
              <a:chOff x="9973144" y="376313"/>
              <a:chExt cx="950635" cy="390582"/>
            </a:xfrm>
          </p:grpSpPr>
          <p:sp>
            <p:nvSpPr>
              <p:cNvPr id="213" name="Diamond 212">
                <a:extLst>
                  <a:ext uri="{FF2B5EF4-FFF2-40B4-BE49-F238E27FC236}">
                    <a16:creationId xmlns:a16="http://schemas.microsoft.com/office/drawing/2014/main" id="{FEE5B584-D3D8-3719-08EB-73BE4A4AC8B3}"/>
                  </a:ext>
                </a:extLst>
              </p:cNvPr>
              <p:cNvSpPr/>
              <p:nvPr/>
            </p:nvSpPr>
            <p:spPr>
              <a:xfrm>
                <a:off x="9973144" y="420639"/>
                <a:ext cx="108000" cy="108000"/>
              </a:xfrm>
              <a:prstGeom prst="diamond">
                <a:avLst/>
              </a:prstGeom>
              <a:solidFill>
                <a:srgbClr val="05BA38"/>
              </a:solidFill>
              <a:ln w="9525">
                <a:solidFill>
                  <a:srgbClr val="3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latin typeface="Helvetica" pitchFamily="2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B6341BC-1515-A5C2-A0A2-81CC851DE201}"/>
                  </a:ext>
                </a:extLst>
              </p:cNvPr>
              <p:cNvSpPr/>
              <p:nvPr/>
            </p:nvSpPr>
            <p:spPr>
              <a:xfrm>
                <a:off x="10045012" y="376313"/>
                <a:ext cx="87876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Both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FL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&amp;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DHL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226" name="Diamond 225">
                <a:extLst>
                  <a:ext uri="{FF2B5EF4-FFF2-40B4-BE49-F238E27FC236}">
                    <a16:creationId xmlns:a16="http://schemas.microsoft.com/office/drawing/2014/main" id="{63916932-2881-A4DA-0102-3C3196C1C43D}"/>
                  </a:ext>
                </a:extLst>
              </p:cNvPr>
              <p:cNvSpPr/>
              <p:nvPr/>
            </p:nvSpPr>
            <p:spPr>
              <a:xfrm>
                <a:off x="9973144" y="595449"/>
                <a:ext cx="108000" cy="108000"/>
              </a:xfrm>
              <a:prstGeom prst="diamond">
                <a:avLst/>
              </a:prstGeom>
              <a:solidFill>
                <a:srgbClr val="F8766D"/>
              </a:solidFill>
              <a:ln w="9525">
                <a:solidFill>
                  <a:srgbClr val="3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latin typeface="Helvetica" pitchFamily="2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2A8E68E-ADBD-51C7-72AA-14CE54B94DBE}"/>
                  </a:ext>
                </a:extLst>
              </p:cNvPr>
              <p:cNvSpPr/>
              <p:nvPr/>
            </p:nvSpPr>
            <p:spPr>
              <a:xfrm>
                <a:off x="10040648" y="551451"/>
                <a:ext cx="76174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DHL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specific</a:t>
                </a:r>
                <a:endParaRPr lang="en-US" sz="800" dirty="0">
                  <a:latin typeface="Helvetica" pitchFamily="2" charset="0"/>
                </a:endParaRP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44BF2AE-E64E-CFB5-E1F6-8A314AF48E28}"/>
                </a:ext>
              </a:extLst>
            </p:cNvPr>
            <p:cNvSpPr txBox="1"/>
            <p:nvPr/>
          </p:nvSpPr>
          <p:spPr>
            <a:xfrm>
              <a:off x="5027216" y="147061"/>
              <a:ext cx="3536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Helvetica" pitchFamily="2" charset="0"/>
                </a:rPr>
                <a:t>B</a:t>
              </a:r>
              <a:endParaRPr lang="en-US" sz="1400" b="1" dirty="0">
                <a:latin typeface="Helvetica" pitchFamily="2" charset="0"/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A4C4019-F1DF-95B2-87C0-16F8B6FA3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238" y="2552934"/>
              <a:ext cx="4813300" cy="1651000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2E3F2AD-DBDA-CAB2-746A-920EE4923EB8}"/>
                </a:ext>
              </a:extLst>
            </p:cNvPr>
            <p:cNvSpPr txBox="1"/>
            <p:nvPr/>
          </p:nvSpPr>
          <p:spPr>
            <a:xfrm>
              <a:off x="5161009" y="3555213"/>
              <a:ext cx="51730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Helvetica" pitchFamily="2" charset="0"/>
                </a:rPr>
                <a:t>chr3</a:t>
              </a:r>
              <a:endParaRPr lang="en-US" sz="1000" b="1" i="1" dirty="0">
                <a:latin typeface="Helvetica" pitchFamily="2" charset="0"/>
              </a:endParaRPr>
            </a:p>
          </p:txBody>
        </p:sp>
        <p:cxnSp>
          <p:nvCxnSpPr>
            <p:cNvPr id="231" name="Elbow Connector 230">
              <a:extLst>
                <a:ext uri="{FF2B5EF4-FFF2-40B4-BE49-F238E27FC236}">
                  <a16:creationId xmlns:a16="http://schemas.microsoft.com/office/drawing/2014/main" id="{ED28522F-8997-59E8-275B-1C9B115CF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821" y="3500967"/>
              <a:ext cx="162512" cy="118491"/>
            </a:xfrm>
            <a:prstGeom prst="bentConnector3">
              <a:avLst>
                <a:gd name="adj1" fmla="val 50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D084242-63F7-3743-B34B-852F3C3E1AE1}"/>
              </a:ext>
            </a:extLst>
          </p:cNvPr>
          <p:cNvGrpSpPr/>
          <p:nvPr/>
        </p:nvGrpSpPr>
        <p:grpSpPr>
          <a:xfrm>
            <a:off x="549022" y="345040"/>
            <a:ext cx="10399023" cy="5197856"/>
            <a:chOff x="549022" y="345040"/>
            <a:chExt cx="10399023" cy="51978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26DAD8D-AFB3-7978-D84B-45AF9004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022" y="409128"/>
              <a:ext cx="4818406" cy="50116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03A0C5-32A4-6A62-A0C8-DE0C8AD42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54253" y="345040"/>
              <a:ext cx="5193792" cy="5197856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57C181E-025E-20E5-E5DB-9D2DDD058EC9}"/>
                </a:ext>
              </a:extLst>
            </p:cNvPr>
            <p:cNvSpPr/>
            <p:nvPr/>
          </p:nvSpPr>
          <p:spPr>
            <a:xfrm>
              <a:off x="2161959" y="2787865"/>
              <a:ext cx="1207264" cy="340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Helvetica" pitchFamily="2" charset="0"/>
                </a:rPr>
                <a:t>FL</a:t>
              </a:r>
              <a:r>
                <a:rPr lang="zh-CN" altLang="en-US" b="1" dirty="0">
                  <a:latin typeface="Helvetica" pitchFamily="2" charset="0"/>
                </a:rPr>
                <a:t> </a:t>
              </a:r>
              <a:r>
                <a:rPr lang="en-US" altLang="zh-CN" b="1" dirty="0">
                  <a:latin typeface="Helvetica" pitchFamily="2" charset="0"/>
                </a:rPr>
                <a:t>tumors</a:t>
              </a:r>
              <a:endParaRPr lang="en-US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FB2CFA0-962C-605F-F928-57E4FEBD10D4}"/>
                </a:ext>
              </a:extLst>
            </p:cNvPr>
            <p:cNvSpPr/>
            <p:nvPr/>
          </p:nvSpPr>
          <p:spPr>
            <a:xfrm>
              <a:off x="7819418" y="2787865"/>
              <a:ext cx="1384655" cy="340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Helvetica" pitchFamily="2" charset="0"/>
                </a:rPr>
                <a:t>DHL</a:t>
              </a:r>
              <a:r>
                <a:rPr lang="zh-CN" altLang="en-US" b="1" dirty="0">
                  <a:latin typeface="Helvetica" pitchFamily="2" charset="0"/>
                </a:rPr>
                <a:t> </a:t>
              </a:r>
              <a:r>
                <a:rPr lang="en-US" altLang="zh-CN" b="1" dirty="0">
                  <a:latin typeface="Helvetica" pitchFamily="2" charset="0"/>
                </a:rPr>
                <a:t>tumors</a:t>
              </a:r>
              <a:endParaRPr lang="en-US" dirty="0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9A8A51D-C35C-3BD7-7F19-FBE269D65611}"/>
                </a:ext>
              </a:extLst>
            </p:cNvPr>
            <p:cNvGrpSpPr/>
            <p:nvPr/>
          </p:nvGrpSpPr>
          <p:grpSpPr>
            <a:xfrm>
              <a:off x="4531058" y="388964"/>
              <a:ext cx="2459302" cy="1151364"/>
              <a:chOff x="2994523" y="5562997"/>
              <a:chExt cx="2666834" cy="673281"/>
            </a:xfrm>
          </p:grpSpPr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902F5455-33A6-F301-3405-4934A47AA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4524" y="5643522"/>
                <a:ext cx="180191" cy="0"/>
              </a:xfrm>
              <a:prstGeom prst="line">
                <a:avLst/>
              </a:prstGeom>
              <a:ln w="28575">
                <a:solidFill>
                  <a:srgbClr val="F564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CB60AC36-C9F3-E620-B7C6-BD6A53C6061B}"/>
                  </a:ext>
                </a:extLst>
              </p:cNvPr>
              <p:cNvSpPr/>
              <p:nvPr/>
            </p:nvSpPr>
            <p:spPr>
              <a:xfrm>
                <a:off x="3140511" y="5562997"/>
                <a:ext cx="2520846" cy="161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"/>
                <a:r>
                  <a:rPr lang="en-US" altLang="zh-CN" sz="1200" dirty="0" err="1">
                    <a:solidFill>
                      <a:srgbClr val="000000"/>
                    </a:solidFill>
                    <a:latin typeface="Helvetica" pitchFamily="2" charset="0"/>
                  </a:rPr>
                  <a:t>Interchromosomal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translocation</a:t>
                </a:r>
                <a:endParaRPr lang="en-HK" sz="1200" dirty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32737E2C-B73F-8EE7-B0AD-2C66A89515A1}"/>
                  </a:ext>
                </a:extLst>
              </p:cNvPr>
              <p:cNvSpPr/>
              <p:nvPr/>
            </p:nvSpPr>
            <p:spPr>
              <a:xfrm>
                <a:off x="3140511" y="5691114"/>
                <a:ext cx="1631475" cy="161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"/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Tandem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duplication</a:t>
                </a:r>
                <a:endParaRPr lang="en-HK" sz="1200" dirty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25334463-022B-3FC2-B64C-E5ECBEB04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4523" y="5769062"/>
                <a:ext cx="180191" cy="0"/>
              </a:xfrm>
              <a:prstGeom prst="line">
                <a:avLst/>
              </a:prstGeom>
              <a:ln w="28575">
                <a:solidFill>
                  <a:srgbClr val="24E5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4E9BAEB7-0C80-7B0B-01C1-5EE42E4550FC}"/>
                  </a:ext>
                </a:extLst>
              </p:cNvPr>
              <p:cNvSpPr/>
              <p:nvPr/>
            </p:nvSpPr>
            <p:spPr>
              <a:xfrm>
                <a:off x="3140511" y="5819234"/>
                <a:ext cx="808645" cy="161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"/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Deletion</a:t>
                </a:r>
                <a:endParaRPr lang="en-HK" sz="1200" dirty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B3E8DBC-21A9-367A-749C-A332B6E82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6509" y="5895767"/>
                <a:ext cx="180191" cy="0"/>
              </a:xfrm>
              <a:prstGeom prst="line">
                <a:avLst/>
              </a:prstGeom>
              <a:ln w="28575">
                <a:solidFill>
                  <a:srgbClr val="02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68242CCC-85E8-5C29-274C-E86D4ED7DC00}"/>
                  </a:ext>
                </a:extLst>
              </p:cNvPr>
              <p:cNvSpPr/>
              <p:nvPr/>
            </p:nvSpPr>
            <p:spPr>
              <a:xfrm>
                <a:off x="3146936" y="5946518"/>
                <a:ext cx="870750" cy="165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"/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Insertion</a:t>
                </a:r>
                <a:endParaRPr lang="en-HK" sz="1200" dirty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7E38E91-D06C-8820-C534-457A200C1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948" y="6027932"/>
                <a:ext cx="180191" cy="0"/>
              </a:xfrm>
              <a:prstGeom prst="line">
                <a:avLst/>
              </a:prstGeom>
              <a:ln w="28575">
                <a:solidFill>
                  <a:srgbClr val="00BB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81133CB4-4E3D-3C50-40AE-60A77F091A05}"/>
                  </a:ext>
                </a:extLst>
              </p:cNvPr>
              <p:cNvSpPr/>
              <p:nvPr/>
            </p:nvSpPr>
            <p:spPr>
              <a:xfrm>
                <a:off x="3146936" y="6074297"/>
                <a:ext cx="874700" cy="161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"/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Inversion</a:t>
                </a:r>
                <a:endParaRPr lang="en-HK" sz="1200" dirty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BD8EC298-618F-4314-0912-78E016219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948" y="6153988"/>
                <a:ext cx="180191" cy="0"/>
              </a:xfrm>
              <a:prstGeom prst="line">
                <a:avLst/>
              </a:prstGeom>
              <a:ln w="28575">
                <a:solidFill>
                  <a:srgbClr val="FFA5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131BE6D4-1E17-7A6D-267F-275CA8D4CB44}"/>
              </a:ext>
            </a:extLst>
          </p:cNvPr>
          <p:cNvGrpSpPr/>
          <p:nvPr/>
        </p:nvGrpSpPr>
        <p:grpSpPr>
          <a:xfrm>
            <a:off x="439118" y="5998954"/>
            <a:ext cx="10670438" cy="1645366"/>
            <a:chOff x="379720" y="12356476"/>
            <a:chExt cx="10670438" cy="1645366"/>
          </a:xfrm>
        </p:grpSpPr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47F693C6-5C1D-0E18-78BF-960211A0E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44" r="1217"/>
            <a:stretch/>
          </p:blipFill>
          <p:spPr>
            <a:xfrm>
              <a:off x="883707" y="12356476"/>
              <a:ext cx="7086364" cy="1231392"/>
            </a:xfrm>
            <a:prstGeom prst="rect">
              <a:avLst/>
            </a:prstGeom>
          </p:spPr>
        </p:pic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295DA079-6ACF-4972-72F5-5C260E12A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0745"/>
            <a:stretch/>
          </p:blipFill>
          <p:spPr>
            <a:xfrm>
              <a:off x="8333806" y="12578980"/>
              <a:ext cx="2716352" cy="1008888"/>
            </a:xfrm>
            <a:prstGeom prst="rect">
              <a:avLst/>
            </a:prstGeom>
          </p:spPr>
        </p:pic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46DBFD8F-126A-4BA5-C80F-C8665C8CE60D}"/>
                </a:ext>
              </a:extLst>
            </p:cNvPr>
            <p:cNvCxnSpPr>
              <a:cxnSpLocks/>
            </p:cNvCxnSpPr>
            <p:nvPr/>
          </p:nvCxnSpPr>
          <p:spPr>
            <a:xfrm>
              <a:off x="8021789" y="13505502"/>
              <a:ext cx="272486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4AD3D20E-7D66-5441-ADA9-FC4CFB543E77}"/>
                </a:ext>
              </a:extLst>
            </p:cNvPr>
            <p:cNvSpPr txBox="1"/>
            <p:nvPr/>
          </p:nvSpPr>
          <p:spPr>
            <a:xfrm>
              <a:off x="379720" y="13413169"/>
              <a:ext cx="50026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Helvetica" pitchFamily="2" charset="0"/>
                </a:rPr>
                <a:t>chr18</a:t>
              </a:r>
              <a:endParaRPr lang="en-US" sz="1200" b="1" i="1" dirty="0">
                <a:latin typeface="Helvetica" pitchFamily="2" charset="0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8A07192-DEB2-83DA-EDA9-2F3CB7530840}"/>
                </a:ext>
              </a:extLst>
            </p:cNvPr>
            <p:cNvSpPr/>
            <p:nvPr/>
          </p:nvSpPr>
          <p:spPr>
            <a:xfrm rot="20100000">
              <a:off x="381942" y="13621220"/>
              <a:ext cx="8643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63097226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92CAD1B6-2B5D-FF29-D7E0-719726C6696E}"/>
                </a:ext>
              </a:extLst>
            </p:cNvPr>
            <p:cNvSpPr/>
            <p:nvPr/>
          </p:nvSpPr>
          <p:spPr>
            <a:xfrm rot="20100000">
              <a:off x="9061815" y="13616413"/>
              <a:ext cx="8643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63318081</a:t>
              </a:r>
            </a:p>
          </p:txBody>
        </p:sp>
        <p:pic>
          <p:nvPicPr>
            <p:cNvPr id="1037" name="Picture 1036">
              <a:extLst>
                <a:ext uri="{FF2B5EF4-FFF2-40B4-BE49-F238E27FC236}">
                  <a16:creationId xmlns:a16="http://schemas.microsoft.com/office/drawing/2014/main" id="{38D907AF-DF1D-2DF3-45A4-9EB02DCE7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8406" y="13846394"/>
              <a:ext cx="642112" cy="155448"/>
            </a:xfrm>
            <a:prstGeom prst="rect">
              <a:avLst/>
            </a:prstGeom>
          </p:spPr>
        </p:pic>
        <p:cxnSp>
          <p:nvCxnSpPr>
            <p:cNvPr id="261" name="Elbow Connector 260">
              <a:extLst>
                <a:ext uri="{FF2B5EF4-FFF2-40B4-BE49-F238E27FC236}">
                  <a16:creationId xmlns:a16="http://schemas.microsoft.com/office/drawing/2014/main" id="{06161CC2-853A-05A5-AB19-1EF06D06A2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964640" y="13366424"/>
              <a:ext cx="164652" cy="136659"/>
            </a:xfrm>
            <a:prstGeom prst="bentConnector3">
              <a:avLst>
                <a:gd name="adj1" fmla="val -133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7D9AF2E4-4F5D-9E7E-D339-D81AA30DFB0D}"/>
              </a:ext>
            </a:extLst>
          </p:cNvPr>
          <p:cNvGrpSpPr/>
          <p:nvPr/>
        </p:nvGrpSpPr>
        <p:grpSpPr>
          <a:xfrm>
            <a:off x="367147" y="8074229"/>
            <a:ext cx="10651526" cy="1850574"/>
            <a:chOff x="307749" y="10290054"/>
            <a:chExt cx="10651526" cy="1850574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40AB407E-D54A-6965-B079-ECD80B813A13}"/>
                </a:ext>
              </a:extLst>
            </p:cNvPr>
            <p:cNvGrpSpPr/>
            <p:nvPr/>
          </p:nvGrpSpPr>
          <p:grpSpPr>
            <a:xfrm>
              <a:off x="307749" y="10290054"/>
              <a:ext cx="10651526" cy="1850574"/>
              <a:chOff x="74238" y="11280276"/>
              <a:chExt cx="11014252" cy="1913594"/>
            </a:xfrm>
          </p:grpSpPr>
          <p:grpSp>
            <p:nvGrpSpPr>
              <p:cNvPr id="1026" name="Group 1025">
                <a:extLst>
                  <a:ext uri="{FF2B5EF4-FFF2-40B4-BE49-F238E27FC236}">
                    <a16:creationId xmlns:a16="http://schemas.microsoft.com/office/drawing/2014/main" id="{4EFDDA31-FD69-EE6C-790D-E06D74CB7EFA}"/>
                  </a:ext>
                </a:extLst>
              </p:cNvPr>
              <p:cNvGrpSpPr/>
              <p:nvPr/>
            </p:nvGrpSpPr>
            <p:grpSpPr>
              <a:xfrm>
                <a:off x="669810" y="11280276"/>
                <a:ext cx="10418680" cy="1441058"/>
                <a:chOff x="327511" y="11248389"/>
                <a:chExt cx="10649219" cy="1472945"/>
              </a:xfrm>
            </p:grpSpPr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73E1BB16-3EB4-9156-9141-08CCA9B16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7511" y="11286234"/>
                  <a:ext cx="7489825" cy="1435100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D7612743-DFDA-AF75-9E63-02FA989EF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01780" y="11248389"/>
                  <a:ext cx="2774950" cy="1460500"/>
                </a:xfrm>
                <a:prstGeom prst="rect">
                  <a:avLst/>
                </a:prstGeom>
              </p:spPr>
            </p:pic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89EEFEA-FEA9-A084-9383-F895E917C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999" y="12633448"/>
                  <a:ext cx="288000" cy="0"/>
                </a:xfrm>
                <a:prstGeom prst="line">
                  <a:avLst/>
                </a:prstGeom>
                <a:ln w="12700"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BB3349A1-A0D3-568D-5076-8A209E76C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81940" y="13007740"/>
                <a:ext cx="1280696" cy="186130"/>
              </a:xfrm>
              <a:prstGeom prst="rect">
                <a:avLst/>
              </a:prstGeom>
            </p:spPr>
          </p:pic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277AD5C1-6135-7CD1-C8FE-89480AFC7617}"/>
                  </a:ext>
                </a:extLst>
              </p:cNvPr>
              <p:cNvSpPr txBox="1"/>
              <p:nvPr/>
            </p:nvSpPr>
            <p:spPr>
              <a:xfrm>
                <a:off x="213469" y="12543018"/>
                <a:ext cx="5173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latin typeface="Helvetica" pitchFamily="2" charset="0"/>
                  </a:rPr>
                  <a:t>chr8</a:t>
                </a:r>
                <a:endParaRPr lang="en-US" sz="1200" b="1" i="1" dirty="0">
                  <a:latin typeface="Helvetica" pitchFamily="2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06EFDCE-A1CE-CF21-CF38-C069F63DCFD5}"/>
                  </a:ext>
                </a:extLst>
              </p:cNvPr>
              <p:cNvSpPr/>
              <p:nvPr/>
            </p:nvSpPr>
            <p:spPr>
              <a:xfrm rot="20100000">
                <a:off x="74238" y="12769350"/>
                <a:ext cx="9492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127728567</a:t>
                </a: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5DEC266-3514-B8E5-8EE4-8F1D127F087E}"/>
                  </a:ext>
                </a:extLst>
              </p:cNvPr>
              <p:cNvSpPr/>
              <p:nvPr/>
            </p:nvSpPr>
            <p:spPr>
              <a:xfrm rot="20100000">
                <a:off x="4118606" y="12769350"/>
                <a:ext cx="9492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127769053</a:t>
                </a: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3DC0C27-83EE-4FBF-E250-7DD6A339D119}"/>
                  </a:ext>
                </a:extLst>
              </p:cNvPr>
              <p:cNvSpPr/>
              <p:nvPr/>
            </p:nvSpPr>
            <p:spPr>
              <a:xfrm rot="20100000">
                <a:off x="10107147" y="12769350"/>
                <a:ext cx="9492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128109219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0B232B3-F729-4A74-727E-F09EE0E39C86}"/>
                  </a:ext>
                </a:extLst>
              </p:cNvPr>
              <p:cNvSpPr/>
              <p:nvPr/>
            </p:nvSpPr>
            <p:spPr>
              <a:xfrm rot="20100000">
                <a:off x="7794350" y="12769351"/>
                <a:ext cx="9492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128086076</a:t>
                </a:r>
              </a:p>
            </p:txBody>
          </p:sp>
        </p:grpSp>
        <p:cxnSp>
          <p:nvCxnSpPr>
            <p:cNvPr id="262" name="Elbow Connector 261">
              <a:extLst>
                <a:ext uri="{FF2B5EF4-FFF2-40B4-BE49-F238E27FC236}">
                  <a16:creationId xmlns:a16="http://schemas.microsoft.com/office/drawing/2014/main" id="{009BABDD-3BE7-D837-9EE4-B8BDA395AC6E}"/>
                </a:ext>
              </a:extLst>
            </p:cNvPr>
            <p:cNvCxnSpPr>
              <a:cxnSpLocks/>
            </p:cNvCxnSpPr>
            <p:nvPr/>
          </p:nvCxnSpPr>
          <p:spPr>
            <a:xfrm>
              <a:off x="1803826" y="11600502"/>
              <a:ext cx="165600" cy="136800"/>
            </a:xfrm>
            <a:prstGeom prst="bentConnector3">
              <a:avLst>
                <a:gd name="adj1" fmla="val -470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Elbow Connector 262">
              <a:extLst>
                <a:ext uri="{FF2B5EF4-FFF2-40B4-BE49-F238E27FC236}">
                  <a16:creationId xmlns:a16="http://schemas.microsoft.com/office/drawing/2014/main" id="{8DD2E15E-970C-3622-DA53-A1DDF8167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7990" y="11466041"/>
              <a:ext cx="165600" cy="136800"/>
            </a:xfrm>
            <a:prstGeom prst="bentConnector3">
              <a:avLst>
                <a:gd name="adj1" fmla="val 50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A7DEAC83-1CB2-8FF0-DBE1-273BDBD620EF}"/>
              </a:ext>
            </a:extLst>
          </p:cNvPr>
          <p:cNvSpPr txBox="1"/>
          <p:nvPr/>
        </p:nvSpPr>
        <p:spPr>
          <a:xfrm>
            <a:off x="246449" y="5792919"/>
            <a:ext cx="3536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B</a:t>
            </a:r>
            <a:endParaRPr lang="en-US" sz="2400" b="1" dirty="0">
              <a:latin typeface="Helvetica" pitchFamily="2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706D2E5-B07C-3159-0BCC-4C975FC70B31}"/>
              </a:ext>
            </a:extLst>
          </p:cNvPr>
          <p:cNvSpPr txBox="1"/>
          <p:nvPr/>
        </p:nvSpPr>
        <p:spPr>
          <a:xfrm>
            <a:off x="244289" y="7858785"/>
            <a:ext cx="3536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C</a:t>
            </a:r>
            <a:endParaRPr lang="en-US" sz="2400" b="1" dirty="0">
              <a:latin typeface="Helvetica" pitchFamily="2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3513889-65A3-0757-6940-682C7526F579}"/>
              </a:ext>
            </a:extLst>
          </p:cNvPr>
          <p:cNvSpPr txBox="1"/>
          <p:nvPr/>
        </p:nvSpPr>
        <p:spPr>
          <a:xfrm>
            <a:off x="242129" y="10216181"/>
            <a:ext cx="3536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D</a:t>
            </a:r>
            <a:endParaRPr lang="en-US" sz="2400" b="1" dirty="0">
              <a:latin typeface="Helvetica" pitchFamily="2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CAA63A7-9FFE-7074-9F5C-9E5AC5600FFF}"/>
              </a:ext>
            </a:extLst>
          </p:cNvPr>
          <p:cNvGrpSpPr/>
          <p:nvPr/>
        </p:nvGrpSpPr>
        <p:grpSpPr>
          <a:xfrm>
            <a:off x="9622547" y="5900120"/>
            <a:ext cx="1295779" cy="483667"/>
            <a:chOff x="9962194" y="376313"/>
            <a:chExt cx="1295779" cy="483667"/>
          </a:xfrm>
        </p:grpSpPr>
        <p:sp>
          <p:nvSpPr>
            <p:cNvPr id="268" name="Diamond 267">
              <a:extLst>
                <a:ext uri="{FF2B5EF4-FFF2-40B4-BE49-F238E27FC236}">
                  <a16:creationId xmlns:a16="http://schemas.microsoft.com/office/drawing/2014/main" id="{1B1F3CEF-6DCF-6665-0422-A61B5ED14367}"/>
                </a:ext>
              </a:extLst>
            </p:cNvPr>
            <p:cNvSpPr/>
            <p:nvPr/>
          </p:nvSpPr>
          <p:spPr>
            <a:xfrm>
              <a:off x="9962194" y="453489"/>
              <a:ext cx="108000" cy="108000"/>
            </a:xfrm>
            <a:prstGeom prst="diamond">
              <a:avLst/>
            </a:prstGeom>
            <a:solidFill>
              <a:srgbClr val="05BA38"/>
            </a:solidFill>
            <a:ln w="9525"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09713F59-425F-6439-425C-C0DEA07A4E1D}"/>
                </a:ext>
              </a:extLst>
            </p:cNvPr>
            <p:cNvSpPr/>
            <p:nvPr/>
          </p:nvSpPr>
          <p:spPr>
            <a:xfrm>
              <a:off x="10045012" y="376313"/>
              <a:ext cx="12129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Helvetica" pitchFamily="2" charset="0"/>
                </a:rPr>
                <a:t>Both</a:t>
              </a:r>
              <a:r>
                <a:rPr lang="zh-CN" altLang="en-US" sz="1200" dirty="0">
                  <a:latin typeface="Helvetica" pitchFamily="2" charset="0"/>
                </a:rPr>
                <a:t> </a:t>
              </a:r>
              <a:r>
                <a:rPr lang="en-US" altLang="zh-CN" sz="1200" dirty="0">
                  <a:latin typeface="Helvetica" pitchFamily="2" charset="0"/>
                </a:rPr>
                <a:t>FL</a:t>
              </a:r>
              <a:r>
                <a:rPr lang="zh-CN" altLang="en-US" sz="1200" dirty="0">
                  <a:latin typeface="Helvetica" pitchFamily="2" charset="0"/>
                </a:rPr>
                <a:t> </a:t>
              </a:r>
              <a:r>
                <a:rPr lang="en-US" altLang="zh-CN" sz="1200" dirty="0">
                  <a:latin typeface="Helvetica" pitchFamily="2" charset="0"/>
                </a:rPr>
                <a:t>&amp;</a:t>
              </a:r>
              <a:r>
                <a:rPr lang="zh-CN" altLang="en-US" sz="1200" dirty="0">
                  <a:latin typeface="Helvetica" pitchFamily="2" charset="0"/>
                </a:rPr>
                <a:t> </a:t>
              </a:r>
              <a:r>
                <a:rPr lang="en-US" altLang="zh-CN" sz="1200" dirty="0">
                  <a:latin typeface="Helvetica" pitchFamily="2" charset="0"/>
                </a:rPr>
                <a:t>DHL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270" name="Diamond 269">
              <a:extLst>
                <a:ext uri="{FF2B5EF4-FFF2-40B4-BE49-F238E27FC236}">
                  <a16:creationId xmlns:a16="http://schemas.microsoft.com/office/drawing/2014/main" id="{7CB47080-1C95-0F63-C731-B8D7353E254F}"/>
                </a:ext>
              </a:extLst>
            </p:cNvPr>
            <p:cNvSpPr/>
            <p:nvPr/>
          </p:nvSpPr>
          <p:spPr>
            <a:xfrm>
              <a:off x="9962194" y="654354"/>
              <a:ext cx="108000" cy="108000"/>
            </a:xfrm>
            <a:prstGeom prst="diamond">
              <a:avLst/>
            </a:prstGeom>
            <a:solidFill>
              <a:srgbClr val="F8766D"/>
            </a:solidFill>
            <a:ln w="9525"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BEEDDE6-9E66-1576-91D9-D2F45FF5B94A}"/>
                </a:ext>
              </a:extLst>
            </p:cNvPr>
            <p:cNvSpPr/>
            <p:nvPr/>
          </p:nvSpPr>
          <p:spPr>
            <a:xfrm>
              <a:off x="10040648" y="582981"/>
              <a:ext cx="103983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Helvetica" pitchFamily="2" charset="0"/>
                </a:rPr>
                <a:t>DHL</a:t>
              </a:r>
              <a:r>
                <a:rPr lang="zh-CN" altLang="en-US" sz="1200" dirty="0">
                  <a:latin typeface="Helvetica" pitchFamily="2" charset="0"/>
                </a:rPr>
                <a:t> </a:t>
              </a:r>
              <a:r>
                <a:rPr lang="en-US" altLang="zh-CN" sz="1200" dirty="0">
                  <a:latin typeface="Helvetica" pitchFamily="2" charset="0"/>
                </a:rPr>
                <a:t>specific</a:t>
              </a:r>
              <a:endParaRPr lang="en-US" sz="1200" dirty="0">
                <a:latin typeface="Helvetica" pitchFamily="2" charset="0"/>
              </a:endParaRPr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FA37CE8B-EBA0-4A74-172E-8FC12C0F312D}"/>
              </a:ext>
            </a:extLst>
          </p:cNvPr>
          <p:cNvGrpSpPr/>
          <p:nvPr/>
        </p:nvGrpSpPr>
        <p:grpSpPr>
          <a:xfrm>
            <a:off x="442800" y="10445032"/>
            <a:ext cx="10698831" cy="1981814"/>
            <a:chOff x="327671" y="10208997"/>
            <a:chExt cx="10698831" cy="1981814"/>
          </a:xfrm>
        </p:grpSpPr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4A73CDB0-3322-3760-DF7E-C80D351D5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631" r="20769"/>
            <a:stretch/>
          </p:blipFill>
          <p:spPr>
            <a:xfrm>
              <a:off x="824255" y="10282149"/>
              <a:ext cx="2933072" cy="1301496"/>
            </a:xfrm>
            <a:prstGeom prst="rect">
              <a:avLst/>
            </a:prstGeom>
          </p:spPr>
        </p:pic>
        <p:pic>
          <p:nvPicPr>
            <p:cNvPr id="1049" name="Picture 1048">
              <a:extLst>
                <a:ext uri="{FF2B5EF4-FFF2-40B4-BE49-F238E27FC236}">
                  <a16:creationId xmlns:a16="http://schemas.microsoft.com/office/drawing/2014/main" id="{E56DE117-BFE6-DECC-8120-015EA06EE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46435" y="10208997"/>
              <a:ext cx="3773424" cy="1374648"/>
            </a:xfrm>
            <a:prstGeom prst="rect">
              <a:avLst/>
            </a:prstGeom>
          </p:spPr>
        </p:pic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E062BB7D-01D0-CA91-1A3C-B7175E14C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781" r="41109"/>
            <a:stretch/>
          </p:blipFill>
          <p:spPr>
            <a:xfrm>
              <a:off x="8278075" y="10538181"/>
              <a:ext cx="2625469" cy="1045464"/>
            </a:xfrm>
            <a:prstGeom prst="rect">
              <a:avLst/>
            </a:prstGeom>
          </p:spPr>
        </p:pic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CF5A821F-D0AF-B7A9-37AB-A5AB0A2F9592}"/>
                </a:ext>
              </a:extLst>
            </p:cNvPr>
            <p:cNvCxnSpPr>
              <a:cxnSpLocks/>
            </p:cNvCxnSpPr>
            <p:nvPr/>
          </p:nvCxnSpPr>
          <p:spPr>
            <a:xfrm>
              <a:off x="3818813" y="11498614"/>
              <a:ext cx="272486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FA8DE29-5D95-CB9E-2AA3-BDCB09D8A3D4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00" y="11498400"/>
              <a:ext cx="272486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794B69D0-62BE-BDDB-57FA-076A39DF8C98}"/>
                </a:ext>
              </a:extLst>
            </p:cNvPr>
            <p:cNvSpPr txBox="1"/>
            <p:nvPr/>
          </p:nvSpPr>
          <p:spPr>
            <a:xfrm>
              <a:off x="327671" y="11420953"/>
              <a:ext cx="50026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Helvetica" pitchFamily="2" charset="0"/>
                </a:rPr>
                <a:t>chr14</a:t>
              </a:r>
              <a:endParaRPr lang="en-US" sz="1200" b="1" i="1" dirty="0">
                <a:latin typeface="Helvetica" pitchFamily="2" charset="0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7FFD1759-EAEA-52FE-6D71-D7304DBDF932}"/>
                </a:ext>
              </a:extLst>
            </p:cNvPr>
            <p:cNvSpPr/>
            <p:nvPr/>
          </p:nvSpPr>
          <p:spPr>
            <a:xfrm rot="20100000">
              <a:off x="374035" y="11635271"/>
              <a:ext cx="9492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HK" sz="1200" dirty="0">
                  <a:latin typeface="Helvetica" pitchFamily="2" charset="0"/>
                </a:rPr>
                <a:t>105591340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14937E09-9223-A570-7C04-C0400E11767A}"/>
                </a:ext>
              </a:extLst>
            </p:cNvPr>
            <p:cNvSpPr/>
            <p:nvPr/>
          </p:nvSpPr>
          <p:spPr>
            <a:xfrm rot="20100000">
              <a:off x="3941281" y="11641232"/>
              <a:ext cx="9492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HK" sz="1200" dirty="0">
                  <a:latin typeface="Helvetica" pitchFamily="2" charset="0"/>
                </a:rPr>
                <a:t>10583676</a:t>
              </a:r>
              <a:r>
                <a:rPr lang="en-US" altLang="zh-CN" sz="1200" dirty="0">
                  <a:latin typeface="Helvetica" pitchFamily="2" charset="0"/>
                </a:rPr>
                <a:t>4</a:t>
              </a:r>
              <a:endParaRPr lang="en-HK" sz="1200" dirty="0">
                <a:latin typeface="Helvetica" pitchFamily="2" charset="0"/>
              </a:endParaRP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686881F-2139-1245-5BC0-91C646AB85EC}"/>
                </a:ext>
              </a:extLst>
            </p:cNvPr>
            <p:cNvSpPr/>
            <p:nvPr/>
          </p:nvSpPr>
          <p:spPr>
            <a:xfrm rot="20100000">
              <a:off x="6964651" y="11635271"/>
              <a:ext cx="9492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HK" sz="1200" dirty="0">
                  <a:latin typeface="Helvetica" pitchFamily="2" charset="0"/>
                </a:rPr>
                <a:t>10593975</a:t>
              </a:r>
              <a:r>
                <a:rPr lang="en-US" altLang="zh-CN" sz="1200" dirty="0">
                  <a:latin typeface="Helvetica" pitchFamily="2" charset="0"/>
                </a:rPr>
                <a:t>5</a:t>
              </a:r>
              <a:endParaRPr lang="en-HK" sz="1200" dirty="0">
                <a:latin typeface="Helvetica" pitchFamily="2" charset="0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C09ABC86-465A-1384-EEDD-3B86765604A8}"/>
                </a:ext>
              </a:extLst>
            </p:cNvPr>
            <p:cNvSpPr/>
            <p:nvPr/>
          </p:nvSpPr>
          <p:spPr>
            <a:xfrm rot="20100000">
              <a:off x="10077203" y="11642399"/>
              <a:ext cx="9492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HK" sz="1200" dirty="0">
                  <a:latin typeface="Helvetica" pitchFamily="2" charset="0"/>
                </a:rPr>
                <a:t>10681044</a:t>
              </a:r>
              <a:r>
                <a:rPr lang="en-US" altLang="zh-CN" sz="1200" dirty="0">
                  <a:latin typeface="Helvetica" pitchFamily="2" charset="0"/>
                </a:rPr>
                <a:t>1</a:t>
              </a:r>
              <a:endParaRPr lang="en-HK" sz="1200" dirty="0">
                <a:latin typeface="Helvetica" pitchFamily="2" charset="0"/>
              </a:endParaRPr>
            </a:p>
          </p:txBody>
        </p:sp>
        <p:pic>
          <p:nvPicPr>
            <p:cNvPr id="1052" name="Picture 1051">
              <a:extLst>
                <a:ext uri="{FF2B5EF4-FFF2-40B4-BE49-F238E27FC236}">
                  <a16:creationId xmlns:a16="http://schemas.microsoft.com/office/drawing/2014/main" id="{3E08C93C-3AE4-A1A7-6C24-3C688E782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41550" y="12003600"/>
              <a:ext cx="2944800" cy="187211"/>
            </a:xfrm>
            <a:prstGeom prst="rect">
              <a:avLst/>
            </a:prstGeom>
          </p:spPr>
        </p:pic>
      </p:grpSp>
      <p:sp>
        <p:nvSpPr>
          <p:cNvPr id="296" name="TextBox 295">
            <a:extLst>
              <a:ext uri="{FF2B5EF4-FFF2-40B4-BE49-F238E27FC236}">
                <a16:creationId xmlns:a16="http://schemas.microsoft.com/office/drawing/2014/main" id="{38163238-B009-A594-242C-4A1EA26EC326}"/>
              </a:ext>
            </a:extLst>
          </p:cNvPr>
          <p:cNvSpPr txBox="1"/>
          <p:nvPr/>
        </p:nvSpPr>
        <p:spPr>
          <a:xfrm>
            <a:off x="244288" y="12564502"/>
            <a:ext cx="3536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E</a:t>
            </a:r>
            <a:endParaRPr lang="en-US" sz="2400" b="1" dirty="0">
              <a:latin typeface="Helvetica" pitchFamily="2" charset="0"/>
            </a:endParaRP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B9BA8FB2-C962-6AAE-4978-D24D7AB65F5F}"/>
              </a:ext>
            </a:extLst>
          </p:cNvPr>
          <p:cNvGrpSpPr/>
          <p:nvPr/>
        </p:nvGrpSpPr>
        <p:grpSpPr>
          <a:xfrm>
            <a:off x="321879" y="13016933"/>
            <a:ext cx="10626166" cy="1728889"/>
            <a:chOff x="321879" y="7559981"/>
            <a:chExt cx="10626166" cy="1728889"/>
          </a:xfrm>
        </p:grpSpPr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330F3113-52EE-266D-FECB-BEC035EDC702}"/>
                </a:ext>
              </a:extLst>
            </p:cNvPr>
            <p:cNvGrpSpPr/>
            <p:nvPr/>
          </p:nvGrpSpPr>
          <p:grpSpPr>
            <a:xfrm>
              <a:off x="321879" y="7559981"/>
              <a:ext cx="10626166" cy="1728889"/>
              <a:chOff x="321879" y="7559981"/>
              <a:chExt cx="10626166" cy="1728889"/>
            </a:xfrm>
          </p:grpSpPr>
          <p:pic>
            <p:nvPicPr>
              <p:cNvPr id="1058" name="Picture 1057">
                <a:extLst>
                  <a:ext uri="{FF2B5EF4-FFF2-40B4-BE49-F238E27FC236}">
                    <a16:creationId xmlns:a16="http://schemas.microsoft.com/office/drawing/2014/main" id="{499790C6-D6AD-FDA7-2396-27A0F39AE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3813" y="7559981"/>
                <a:ext cx="9984232" cy="1267714"/>
              </a:xfrm>
              <a:prstGeom prst="rect">
                <a:avLst/>
              </a:prstGeom>
            </p:spPr>
          </p:pic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082CA6DE-8DBD-4D97-45BF-832538A9A9B0}"/>
                  </a:ext>
                </a:extLst>
              </p:cNvPr>
              <p:cNvSpPr txBox="1"/>
              <p:nvPr/>
            </p:nvSpPr>
            <p:spPr>
              <a:xfrm>
                <a:off x="475102" y="8650605"/>
                <a:ext cx="5002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latin typeface="Helvetica" pitchFamily="2" charset="0"/>
                  </a:rPr>
                  <a:t>chr3</a:t>
                </a:r>
                <a:endParaRPr lang="en-US" sz="1200" b="1" i="1" dirty="0">
                  <a:latin typeface="Helvetica" pitchFamily="2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D72DAB36-A137-9688-27EF-17010393EE08}"/>
                  </a:ext>
                </a:extLst>
              </p:cNvPr>
              <p:cNvSpPr/>
              <p:nvPr/>
            </p:nvSpPr>
            <p:spPr>
              <a:xfrm rot="20100000">
                <a:off x="321879" y="8856848"/>
                <a:ext cx="9492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1200" dirty="0">
                    <a:latin typeface="Helvetica" pitchFamily="2" charset="0"/>
                  </a:rPr>
                  <a:t>187943149</a:t>
                </a: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03197153-AA95-3FCB-9CEE-6018621B071D}"/>
                  </a:ext>
                </a:extLst>
              </p:cNvPr>
              <p:cNvSpPr/>
              <p:nvPr/>
            </p:nvSpPr>
            <p:spPr>
              <a:xfrm rot="20100000">
                <a:off x="4437433" y="8856849"/>
                <a:ext cx="9492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1200" dirty="0">
                    <a:latin typeface="Helvetica" pitchFamily="2" charset="0"/>
                  </a:rPr>
                  <a:t>188267009</a:t>
                </a: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46632005-B212-BEC5-F803-C2F170603DB2}"/>
                  </a:ext>
                </a:extLst>
              </p:cNvPr>
              <p:cNvSpPr/>
              <p:nvPr/>
            </p:nvSpPr>
            <p:spPr>
              <a:xfrm rot="20100000">
                <a:off x="9966116" y="8856849"/>
                <a:ext cx="9492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1200" dirty="0">
                    <a:latin typeface="Helvetica" pitchFamily="2" charset="0"/>
                  </a:rPr>
                  <a:t>18870826</a:t>
                </a:r>
                <a:r>
                  <a:rPr lang="en-US" altLang="zh-CN" sz="1200" dirty="0">
                    <a:latin typeface="Helvetica" pitchFamily="2" charset="0"/>
                  </a:rPr>
                  <a:t>6</a:t>
                </a:r>
                <a:endParaRPr lang="en-HK" sz="1200" dirty="0">
                  <a:latin typeface="Helvetica" pitchFamily="2" charset="0"/>
                </a:endParaRPr>
              </a:p>
            </p:txBody>
          </p:sp>
          <p:pic>
            <p:nvPicPr>
              <p:cNvPr id="1059" name="Picture 1058">
                <a:extLst>
                  <a:ext uri="{FF2B5EF4-FFF2-40B4-BE49-F238E27FC236}">
                    <a16:creationId xmlns:a16="http://schemas.microsoft.com/office/drawing/2014/main" id="{EE2CAEFF-F8F0-D7A1-5258-0EE64E9FF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67428" y="9135454"/>
                <a:ext cx="562864" cy="153416"/>
              </a:xfrm>
              <a:prstGeom prst="rect">
                <a:avLst/>
              </a:prstGeom>
            </p:spPr>
          </p:pic>
        </p:grpSp>
        <p:cxnSp>
          <p:nvCxnSpPr>
            <p:cNvPr id="298" name="Elbow Connector 297">
              <a:extLst>
                <a:ext uri="{FF2B5EF4-FFF2-40B4-BE49-F238E27FC236}">
                  <a16:creationId xmlns:a16="http://schemas.microsoft.com/office/drawing/2014/main" id="{58E59949-F9D6-236F-029D-C34A81ED3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6666" y="8604003"/>
              <a:ext cx="165600" cy="136800"/>
            </a:xfrm>
            <a:prstGeom prst="bentConnector3">
              <a:avLst>
                <a:gd name="adj1" fmla="val 50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7003E8B-39B2-39A0-12A5-5F4A33BBFE82}"/>
              </a:ext>
            </a:extLst>
          </p:cNvPr>
          <p:cNvSpPr txBox="1"/>
          <p:nvPr/>
        </p:nvSpPr>
        <p:spPr>
          <a:xfrm>
            <a:off x="245579" y="273179"/>
            <a:ext cx="3536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A</a:t>
            </a:r>
            <a:endParaRPr lang="en-US" sz="2400" b="1" dirty="0">
              <a:latin typeface="Helvetica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9D46D25-6F36-4A3A-0A3F-5E30B8FD0456}"/>
              </a:ext>
            </a:extLst>
          </p:cNvPr>
          <p:cNvSpPr/>
          <p:nvPr/>
        </p:nvSpPr>
        <p:spPr>
          <a:xfrm rot="20100000">
            <a:off x="4686587" y="7258892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63123346</a:t>
            </a:r>
          </a:p>
        </p:txBody>
      </p:sp>
    </p:spTree>
    <p:extLst>
      <p:ext uri="{BB962C8B-B14F-4D97-AF65-F5344CB8AC3E}">
        <p14:creationId xmlns:p14="http://schemas.microsoft.com/office/powerpoint/2010/main" val="323075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89BA07-B3B6-EFD9-5AF7-D2E839058767}"/>
              </a:ext>
            </a:extLst>
          </p:cNvPr>
          <p:cNvSpPr/>
          <p:nvPr/>
        </p:nvSpPr>
        <p:spPr>
          <a:xfrm>
            <a:off x="596966" y="4190557"/>
            <a:ext cx="101423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Menlo" panose="020B0609030804020204" pitchFamily="49" charset="0"/>
              </a:rPr>
              <a:t>SRR8615369 358 RF02164__ZCCHC7 [Novel] RF02164 </a:t>
            </a:r>
            <a:r>
              <a:rPr lang="en-HK" b="1" dirty="0">
                <a:solidFill>
                  <a:srgbClr val="B42419"/>
                </a:solidFill>
                <a:latin typeface="Menlo" panose="020B0609030804020204" pitchFamily="49" charset="0"/>
              </a:rPr>
              <a:t>ZCCHC7</a:t>
            </a:r>
            <a:r>
              <a:rPr lang="en-HK" dirty="0">
                <a:solidFill>
                  <a:srgbClr val="000000"/>
                </a:solidFill>
                <a:latin typeface="Menlo" panose="020B0609030804020204" pitchFamily="49" charset="0"/>
              </a:rPr>
              <a:t> +/+ +/+ 8:127794734 9:37302188 splice-site splice-site translocation downstream upstream 57 95 206 927 2018 high . . duplicates(493) CCCCGCGCTCCTCCGGGCAGAGCGCGTGTGGCGGCCGAGCACATGGGCCCGCGGGCCGGGCGGGCTCGGGGCGGCCGGGACGAGGAGGGGCGACGACGAGCTGCGAGCAAAGATGTGCCCCGGGACCCCCGGCACCTTCCAGTGGATTTCCTTGCGGAAAGGATGTTGGCGGTCCCTGTGACCTGTGGAGACACGGCCAGATCTGCCCTCCA|GAGAAGATGGTATAAACTGGTCCATCAGTGACAAAGACATTGAG___GCCCAGATAGCTAATAACCGAACACCTGGAAGATGGACCCAGCGGTACTATTCAGCCAACAAAAACATTATCTGTAGAAATTGTGACAAACGTGGTCATTTATCAAAAAACTGCCCCTTACCACGA___AAAGTTCGTCGCTGCTTCCTGTGCTCCAGGAGAGGACATCTCCTGTATTCCTGTCCAGCCCCCCTTTGCGAATACTGTCCTGTGCCTAAGATGTTGGACCACTCATGTCTTTTCAGACATTCCTGGGATAAACAGTGTGACCGATGTCATATGCTAGGCCACTATACAGAT___GCTTGCACAGAAATCTGGAGGCAGTATCACCTAACG___ACCAAACCTGGACCACCCAAAAAGCCGAAGACCCCTTCAAG...CGCGCAAAAAGGCCATTATGGACAC___GAATGTCCAGAAAGAGAAGTGTATGACCCGTCTCCAGTATCTCCATTCATCTGCTACTATGATGACAAATATGAAATTCAGGAGAGAGAAAAGAGACTAAAACAAAAAATAAAAG___TACTCAAGAAAAATGGGGTTATCCCAGAGCCATCCAAGCTACCTTATATAAAAGCAGCAAATGAGAACC</a:t>
            </a:r>
            <a:endParaRPr lang="en-HK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FEB11-B264-B1D1-2D1D-19D3B01AE212}"/>
              </a:ext>
            </a:extLst>
          </p:cNvPr>
          <p:cNvSpPr/>
          <p:nvPr/>
        </p:nvSpPr>
        <p:spPr>
          <a:xfrm>
            <a:off x="772064" y="9474905"/>
            <a:ext cx="10700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SU-DHL-6</a:t>
            </a:r>
            <a:r>
              <a:rPr lang="en-HK" dirty="0">
                <a:solidFill>
                  <a:srgbClr val="000000"/>
                </a:solidFill>
                <a:latin typeface="Menlo" panose="020B0609030804020204" pitchFamily="49" charset="0"/>
              </a:rPr>
              <a:t> 359 PVT1__ZCCHC7 [Novel] PVT1 </a:t>
            </a:r>
            <a:r>
              <a:rPr lang="en-HK" b="1" dirty="0">
                <a:solidFill>
                  <a:srgbClr val="B42419"/>
                </a:solidFill>
                <a:latin typeface="Menlo" panose="020B0609030804020204" pitchFamily="49" charset="0"/>
              </a:rPr>
              <a:t>ZCCHC7</a:t>
            </a:r>
            <a:r>
              <a:rPr lang="en-HK" dirty="0">
                <a:solidFill>
                  <a:srgbClr val="000000"/>
                </a:solidFill>
                <a:latin typeface="Menlo" panose="020B0609030804020204" pitchFamily="49" charset="0"/>
              </a:rPr>
              <a:t> +/+ +/+ 8:127794734 9:37302188 splice-site splice-site translocation downstream upstream 57 95 207 927 2018 high</a:t>
            </a:r>
            <a:endParaRPr lang="en-HK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4B718-111A-1302-E834-3BEEFFF59C1E}"/>
              </a:ext>
            </a:extLst>
          </p:cNvPr>
          <p:cNvSpPr/>
          <p:nvPr/>
        </p:nvSpPr>
        <p:spPr>
          <a:xfrm>
            <a:off x="772065" y="11031331"/>
            <a:ext cx="10700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/>
              <a:t>PK-45H</a:t>
            </a:r>
            <a:r>
              <a:rPr lang="en-HK" dirty="0">
                <a:solidFill>
                  <a:srgbClr val="000000"/>
                </a:solidFill>
                <a:latin typeface="Menlo" panose="020B0609030804020204" pitchFamily="49" charset="0"/>
              </a:rPr>
              <a:t> 22 FHOD3__ZCCHC7 [Novel] FHOD3 </a:t>
            </a:r>
            <a:r>
              <a:rPr lang="en-HK" b="1" dirty="0">
                <a:solidFill>
                  <a:srgbClr val="B42419"/>
                </a:solidFill>
                <a:latin typeface="Menlo" panose="020B0609030804020204" pitchFamily="49" charset="0"/>
              </a:rPr>
              <a:t>ZCCHC7</a:t>
            </a:r>
            <a:r>
              <a:rPr lang="en-HK" dirty="0">
                <a:solidFill>
                  <a:srgbClr val="000000"/>
                </a:solidFill>
                <a:latin typeface="Menlo" panose="020B0609030804020204" pitchFamily="49" charset="0"/>
              </a:rPr>
              <a:t> +/+ +/+ 18:36625749 9:37302188 splice-site splice-site translocation downstream upstream 6 9 7 94 122 high</a:t>
            </a:r>
            <a:endParaRPr lang="en-HK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7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1045">
            <a:extLst>
              <a:ext uri="{FF2B5EF4-FFF2-40B4-BE49-F238E27FC236}">
                <a16:creationId xmlns:a16="http://schemas.microsoft.com/office/drawing/2014/main" id="{EFEB0AC2-3EA0-AF47-1289-FC51CFA2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81" y="375635"/>
            <a:ext cx="3903443" cy="384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9CDB1-CB54-0643-9AE4-4FB3639721A0}"/>
              </a:ext>
            </a:extLst>
          </p:cNvPr>
          <p:cNvSpPr txBox="1"/>
          <p:nvPr/>
        </p:nvSpPr>
        <p:spPr>
          <a:xfrm>
            <a:off x="91581" y="147061"/>
            <a:ext cx="3536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A</a:t>
            </a:r>
            <a:endParaRPr lang="en-US" sz="2400" b="1" dirty="0">
              <a:latin typeface="Helvetica" pitchFamily="2" charset="0"/>
            </a:endParaRPr>
          </a:p>
        </p:txBody>
      </p:sp>
      <p:pic>
        <p:nvPicPr>
          <p:cNvPr id="1028" name="Picture 4" descr="page22image18640704">
            <a:extLst>
              <a:ext uri="{FF2B5EF4-FFF2-40B4-BE49-F238E27FC236}">
                <a16:creationId xmlns:a16="http://schemas.microsoft.com/office/drawing/2014/main" id="{3ED21386-2202-C440-AACC-D21A5464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11163"/>
            <a:ext cx="863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EB3BFEF0-7BE4-2140-8115-4CA2B61377A6}"/>
              </a:ext>
            </a:extLst>
          </p:cNvPr>
          <p:cNvSpPr txBox="1"/>
          <p:nvPr/>
        </p:nvSpPr>
        <p:spPr>
          <a:xfrm>
            <a:off x="91581" y="4464225"/>
            <a:ext cx="3536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C</a:t>
            </a:r>
            <a:endParaRPr lang="en-US" sz="2400" b="1" dirty="0"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AFCB10-A08C-DBD0-05DF-EC9676349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08"/>
          <a:stretch/>
        </p:blipFill>
        <p:spPr>
          <a:xfrm>
            <a:off x="417974" y="7919114"/>
            <a:ext cx="5044567" cy="1097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28BA79-D1F2-8143-D9C3-153949B1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79" y="9227090"/>
            <a:ext cx="5044567" cy="607829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5B1FC35E-E68A-ECFC-F040-F84534EAB1BF}"/>
              </a:ext>
            </a:extLst>
          </p:cNvPr>
          <p:cNvSpPr txBox="1"/>
          <p:nvPr/>
        </p:nvSpPr>
        <p:spPr>
          <a:xfrm>
            <a:off x="1839228" y="9060053"/>
            <a:ext cx="20415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" b="1" dirty="0">
                <a:latin typeface="Helvetica" pitchFamily="2" charset="0"/>
              </a:rPr>
              <a:t>Split reads extracted from P1.FL tumor</a:t>
            </a:r>
            <a:endParaRPr lang="en-US" sz="800" b="1" i="1" dirty="0">
              <a:latin typeface="Helvetica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B80C45-BEE8-9DB2-CFF3-D37665F42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383" y="4949201"/>
            <a:ext cx="5100320" cy="1097280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56289219-69D8-66A9-F647-CAA3F917A7D1}"/>
              </a:ext>
            </a:extLst>
          </p:cNvPr>
          <p:cNvSpPr txBox="1"/>
          <p:nvPr/>
        </p:nvSpPr>
        <p:spPr>
          <a:xfrm>
            <a:off x="7586757" y="6071130"/>
            <a:ext cx="20415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" b="1" dirty="0">
                <a:latin typeface="Helvetica" pitchFamily="2" charset="0"/>
              </a:rPr>
              <a:t>Split reads extracted from P1.DHL tumor</a:t>
            </a:r>
            <a:endParaRPr lang="en-US" sz="800" b="1" i="1" dirty="0">
              <a:latin typeface="Helvetica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B33979-D109-D7C2-9F21-5C021A68F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236" y="6242866"/>
            <a:ext cx="5008467" cy="13639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BF3AF5E-21A7-5B2E-2FA3-9D2E5A4FF1E8}"/>
              </a:ext>
            </a:extLst>
          </p:cNvPr>
          <p:cNvSpPr/>
          <p:nvPr/>
        </p:nvSpPr>
        <p:spPr>
          <a:xfrm>
            <a:off x="1940239" y="10040971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1400" b="1" dirty="0">
                <a:latin typeface="Helvetica" pitchFamily="2" charset="0"/>
              </a:rPr>
              <a:t>break−end insertions</a:t>
            </a:r>
            <a:endParaRPr lang="en-US" sz="1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0A1D80-BC31-3FA5-BCCB-F7155C479791}"/>
              </a:ext>
            </a:extLst>
          </p:cNvPr>
          <p:cNvCxnSpPr>
            <a:cxnSpLocks/>
          </p:cNvCxnSpPr>
          <p:nvPr/>
        </p:nvCxnSpPr>
        <p:spPr>
          <a:xfrm flipV="1">
            <a:off x="2872604" y="9870584"/>
            <a:ext cx="0" cy="219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5571F5-D793-5BF0-8877-E51347EC1485}"/>
              </a:ext>
            </a:extLst>
          </p:cNvPr>
          <p:cNvGrpSpPr/>
          <p:nvPr/>
        </p:nvGrpSpPr>
        <p:grpSpPr>
          <a:xfrm>
            <a:off x="411979" y="10301918"/>
            <a:ext cx="5044567" cy="1798225"/>
            <a:chOff x="411979" y="7306200"/>
            <a:chExt cx="5044567" cy="179822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309B0D-CBD1-E107-952F-CE1F04D6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1250" y="7306200"/>
              <a:ext cx="5035296" cy="102006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DBCFA3D-9297-D2D3-3CD7-0FD86D469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979" y="8563644"/>
              <a:ext cx="5044567" cy="540781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66EB931-E534-6CDF-1F28-F2C4613D117E}"/>
                </a:ext>
              </a:extLst>
            </p:cNvPr>
            <p:cNvSpPr txBox="1"/>
            <p:nvPr/>
          </p:nvSpPr>
          <p:spPr>
            <a:xfrm>
              <a:off x="1839228" y="8425887"/>
              <a:ext cx="204157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Helvetica" pitchFamily="2" charset="0"/>
                </a:rPr>
                <a:t>Split reads extracted from P2.DHL tumor</a:t>
              </a:r>
              <a:endParaRPr lang="en-US" sz="800" b="1" i="1" dirty="0">
                <a:latin typeface="Helvetica" pitchFamily="2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3B9D84D-9BF3-6340-EA02-6170D0BE92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3173" y="7972081"/>
            <a:ext cx="5063744" cy="10972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AAEEDB-EC39-6781-AB95-DD56A82F3E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3173" y="9228740"/>
            <a:ext cx="5044568" cy="83959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1071579A-9058-564B-AE51-769A10EC3167}"/>
              </a:ext>
            </a:extLst>
          </p:cNvPr>
          <p:cNvSpPr txBox="1"/>
          <p:nvPr/>
        </p:nvSpPr>
        <p:spPr>
          <a:xfrm>
            <a:off x="7319612" y="9097162"/>
            <a:ext cx="20415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" b="1" dirty="0">
                <a:latin typeface="Helvetica" pitchFamily="2" charset="0"/>
              </a:rPr>
              <a:t>Split reads extracted from P2.DHL tumor</a:t>
            </a:r>
            <a:endParaRPr lang="en-US" sz="800" b="1" i="1" dirty="0">
              <a:latin typeface="Helvetica" pitchFamily="2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858EC02C-DE5C-A7BC-27CD-9FF38AD001C7}"/>
              </a:ext>
            </a:extLst>
          </p:cNvPr>
          <p:cNvSpPr/>
          <p:nvPr/>
        </p:nvSpPr>
        <p:spPr>
          <a:xfrm>
            <a:off x="1838979" y="12249033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1400" b="1" dirty="0">
                <a:latin typeface="Helvetica" pitchFamily="2" charset="0"/>
              </a:rPr>
              <a:t>break−end insertions</a:t>
            </a:r>
            <a:endParaRPr lang="en-US" sz="1400" b="1" dirty="0"/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BB4B047E-BB59-752E-0F07-3202318B0E01}"/>
              </a:ext>
            </a:extLst>
          </p:cNvPr>
          <p:cNvCxnSpPr>
            <a:cxnSpLocks/>
          </p:cNvCxnSpPr>
          <p:nvPr/>
        </p:nvCxnSpPr>
        <p:spPr>
          <a:xfrm flipV="1">
            <a:off x="2771344" y="12117976"/>
            <a:ext cx="0" cy="219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B6907F00-B2DE-E532-48D6-69CCC01104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534" y="12612668"/>
            <a:ext cx="5010912" cy="97536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F8833E6F-263E-7F73-BEE8-FC177E4A1EE5}"/>
              </a:ext>
            </a:extLst>
          </p:cNvPr>
          <p:cNvSpPr txBox="1"/>
          <p:nvPr/>
        </p:nvSpPr>
        <p:spPr>
          <a:xfrm>
            <a:off x="1750558" y="13686671"/>
            <a:ext cx="20415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" b="1" dirty="0">
                <a:latin typeface="Helvetica" pitchFamily="2" charset="0"/>
              </a:rPr>
              <a:t>Split reads extracted from P4.FL tumor</a:t>
            </a:r>
            <a:endParaRPr lang="en-US" sz="800" b="1" i="1" dirty="0">
              <a:latin typeface="Helvetica" pitchFamily="2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2073FC4-45B6-46D7-ABAC-380B5E8543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974" y="13841753"/>
            <a:ext cx="5010912" cy="290137"/>
          </a:xfrm>
          <a:prstGeom prst="rect">
            <a:avLst/>
          </a:prstGeom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63860CA2-A615-2547-3D04-3C54EF3A87B8}"/>
              </a:ext>
            </a:extLst>
          </p:cNvPr>
          <p:cNvSpPr/>
          <p:nvPr/>
        </p:nvSpPr>
        <p:spPr>
          <a:xfrm>
            <a:off x="1996583" y="14261146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1400" b="1" dirty="0">
                <a:latin typeface="Helvetica" pitchFamily="2" charset="0"/>
              </a:rPr>
              <a:t>break−end insertions</a:t>
            </a:r>
            <a:endParaRPr lang="en-US" sz="1400" b="1" dirty="0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7151AB6-5EA3-7FDC-2105-459D8E1DE930}"/>
              </a:ext>
            </a:extLst>
          </p:cNvPr>
          <p:cNvCxnSpPr>
            <a:cxnSpLocks/>
          </p:cNvCxnSpPr>
          <p:nvPr/>
        </p:nvCxnSpPr>
        <p:spPr>
          <a:xfrm flipV="1">
            <a:off x="2881414" y="14144025"/>
            <a:ext cx="0" cy="219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7EA175E6-5CDD-4859-D634-FFC866EA28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57383" y="10307589"/>
            <a:ext cx="5100320" cy="1020064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0C4CBBB0-C04F-31A6-85E7-4B0AD82A271D}"/>
              </a:ext>
            </a:extLst>
          </p:cNvPr>
          <p:cNvSpPr txBox="1"/>
          <p:nvPr/>
        </p:nvSpPr>
        <p:spPr>
          <a:xfrm>
            <a:off x="7319612" y="11425971"/>
            <a:ext cx="20415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" b="1" dirty="0">
                <a:latin typeface="Helvetica" pitchFamily="2" charset="0"/>
              </a:rPr>
              <a:t>Split reads extracted from P4.DHL tumor</a:t>
            </a:r>
            <a:endParaRPr lang="en-US" sz="800" b="1" i="1" dirty="0">
              <a:latin typeface="Helvetica" pitchFamily="2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AE2D1B2-F90D-F11D-C065-324AA87165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3173" y="11572392"/>
            <a:ext cx="5044565" cy="122498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6303886-9351-B094-AC0E-2EA460D63D65}"/>
              </a:ext>
            </a:extLst>
          </p:cNvPr>
          <p:cNvSpPr txBox="1"/>
          <p:nvPr/>
        </p:nvSpPr>
        <p:spPr>
          <a:xfrm>
            <a:off x="5760243" y="4460242"/>
            <a:ext cx="3536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E</a:t>
            </a:r>
            <a:endParaRPr lang="en-US" sz="2400" b="1" dirty="0">
              <a:latin typeface="Helvetica" pitchFamily="2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4444DAD-59F8-B117-DF22-E4C76C3D0DE0}"/>
              </a:ext>
            </a:extLst>
          </p:cNvPr>
          <p:cNvSpPr txBox="1"/>
          <p:nvPr/>
        </p:nvSpPr>
        <p:spPr>
          <a:xfrm>
            <a:off x="127000" y="7787415"/>
            <a:ext cx="3182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D</a:t>
            </a:r>
            <a:endParaRPr lang="en-US" sz="2400" b="1" dirty="0">
              <a:latin typeface="Helvetica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0515BB7-C500-328A-E8D3-E878AA5523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2762" y="14227814"/>
            <a:ext cx="5044565" cy="63337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D832887-9F5F-C52F-83C6-F7B99C038A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05810" y="12941984"/>
            <a:ext cx="4994656" cy="995680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F3ED1248-AC39-F039-696B-AAF786B5C56B}"/>
              </a:ext>
            </a:extLst>
          </p:cNvPr>
          <p:cNvSpPr txBox="1"/>
          <p:nvPr/>
        </p:nvSpPr>
        <p:spPr>
          <a:xfrm>
            <a:off x="7319612" y="14051695"/>
            <a:ext cx="20415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" b="1" dirty="0">
                <a:latin typeface="Helvetica" pitchFamily="2" charset="0"/>
              </a:rPr>
              <a:t>Split reads extracted from P8.DHL tumor</a:t>
            </a:r>
            <a:endParaRPr lang="en-US" sz="800" b="1" i="1" dirty="0">
              <a:latin typeface="Helvetica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E10F5DE-E8D9-2CE0-8F51-B367F6C13A2B}"/>
              </a:ext>
            </a:extLst>
          </p:cNvPr>
          <p:cNvGrpSpPr/>
          <p:nvPr/>
        </p:nvGrpSpPr>
        <p:grpSpPr>
          <a:xfrm>
            <a:off x="3483441" y="313024"/>
            <a:ext cx="1003445" cy="390582"/>
            <a:chOff x="4417001" y="362505"/>
            <a:chExt cx="1003445" cy="39058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DB84895-ABD4-7105-DC57-65F51DB2AFBC}"/>
                </a:ext>
              </a:extLst>
            </p:cNvPr>
            <p:cNvSpPr/>
            <p:nvPr/>
          </p:nvSpPr>
          <p:spPr>
            <a:xfrm>
              <a:off x="4541679" y="362505"/>
              <a:ext cx="8787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Both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FL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&amp;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DHL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C39F4D-2A45-395A-C557-54F997983234}"/>
                </a:ext>
              </a:extLst>
            </p:cNvPr>
            <p:cNvSpPr/>
            <p:nvPr/>
          </p:nvSpPr>
          <p:spPr>
            <a:xfrm>
              <a:off x="4537315" y="537643"/>
              <a:ext cx="76174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DHL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specific</a:t>
              </a:r>
              <a:endParaRPr lang="en-US" sz="800" dirty="0">
                <a:latin typeface="Helvetica" pitchFamily="2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8C5A217-AE52-0A2E-FC73-E20C038AD65A}"/>
                </a:ext>
              </a:extLst>
            </p:cNvPr>
            <p:cNvCxnSpPr/>
            <p:nvPr/>
          </p:nvCxnSpPr>
          <p:spPr>
            <a:xfrm>
              <a:off x="4417001" y="474712"/>
              <a:ext cx="158817" cy="0"/>
            </a:xfrm>
            <a:prstGeom prst="line">
              <a:avLst/>
            </a:prstGeom>
            <a:ln w="19050">
              <a:solidFill>
                <a:srgbClr val="00C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2C6A38-B14A-09C0-28C5-C2F6FECD36F0}"/>
                </a:ext>
              </a:extLst>
            </p:cNvPr>
            <p:cNvCxnSpPr/>
            <p:nvPr/>
          </p:nvCxnSpPr>
          <p:spPr>
            <a:xfrm>
              <a:off x="4417001" y="651175"/>
              <a:ext cx="158817" cy="0"/>
            </a:xfrm>
            <a:prstGeom prst="line">
              <a:avLst/>
            </a:prstGeom>
            <a:ln w="19050">
              <a:solidFill>
                <a:srgbClr val="FF4C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E485CF3-1922-BED9-5007-850F85C165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46362" y="951547"/>
            <a:ext cx="2170185" cy="293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B2317-F807-EC49-57E4-A1A1AE2003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93868" y="960180"/>
            <a:ext cx="2280014" cy="290742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382F933-8BF7-17DF-FE51-E36456C1931C}"/>
              </a:ext>
            </a:extLst>
          </p:cNvPr>
          <p:cNvGrpSpPr/>
          <p:nvPr/>
        </p:nvGrpSpPr>
        <p:grpSpPr>
          <a:xfrm>
            <a:off x="5912314" y="276323"/>
            <a:ext cx="1914277" cy="728679"/>
            <a:chOff x="5461934" y="276323"/>
            <a:chExt cx="1914277" cy="72867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FCDF707-5BE9-CA15-83E8-307ADC7475D6}"/>
                </a:ext>
              </a:extLst>
            </p:cNvPr>
            <p:cNvSpPr/>
            <p:nvPr/>
          </p:nvSpPr>
          <p:spPr>
            <a:xfrm>
              <a:off x="5461934" y="425610"/>
              <a:ext cx="4427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chr18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863245-D6D9-A1BE-C9FF-00658C93C6CF}"/>
                </a:ext>
              </a:extLst>
            </p:cNvPr>
            <p:cNvSpPr/>
            <p:nvPr/>
          </p:nvSpPr>
          <p:spPr>
            <a:xfrm>
              <a:off x="5466637" y="788983"/>
              <a:ext cx="4427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chr14</a:t>
              </a:r>
              <a:endParaRPr lang="en-US" sz="800" dirty="0">
                <a:latin typeface="Helvetica" pitchFamily="2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366A880-360E-F8FD-BCC4-B3B52ACE717D}"/>
                </a:ext>
              </a:extLst>
            </p:cNvPr>
            <p:cNvGrpSpPr/>
            <p:nvPr/>
          </p:nvGrpSpPr>
          <p:grpSpPr>
            <a:xfrm>
              <a:off x="5890229" y="276323"/>
              <a:ext cx="1485982" cy="728679"/>
              <a:chOff x="5890229" y="276323"/>
              <a:chExt cx="1485982" cy="72867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5356BB4-AEBF-0E98-4155-1B1404859AEE}"/>
                  </a:ext>
                </a:extLst>
              </p:cNvPr>
              <p:cNvGrpSpPr/>
              <p:nvPr/>
            </p:nvGrpSpPr>
            <p:grpSpPr>
              <a:xfrm>
                <a:off x="5894773" y="466313"/>
                <a:ext cx="782062" cy="108001"/>
                <a:chOff x="5119361" y="1009053"/>
                <a:chExt cx="782062" cy="111675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71B8716-171A-EC4A-0896-AB2234B6AAF0}"/>
                    </a:ext>
                  </a:extLst>
                </p:cNvPr>
                <p:cNvSpPr/>
                <p:nvPr/>
              </p:nvSpPr>
              <p:spPr>
                <a:xfrm>
                  <a:off x="5119361" y="1009053"/>
                  <a:ext cx="198118" cy="1116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7F00">
                    <a:alpha val="69985"/>
                  </a:srgb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F6715F70-1E77-B3E1-C2A9-D7D1DCD34EBB}"/>
                    </a:ext>
                  </a:extLst>
                </p:cNvPr>
                <p:cNvSpPr/>
                <p:nvPr/>
              </p:nvSpPr>
              <p:spPr>
                <a:xfrm>
                  <a:off x="5321642" y="1012728"/>
                  <a:ext cx="579781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7F00">
                    <a:alpha val="69985"/>
                  </a:srgb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03F0FA9E-86AB-4456-EA63-51D59396AD9B}"/>
                  </a:ext>
                </a:extLst>
              </p:cNvPr>
              <p:cNvSpPr/>
              <p:nvPr/>
            </p:nvSpPr>
            <p:spPr>
              <a:xfrm>
                <a:off x="6821635" y="843547"/>
                <a:ext cx="108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D1A6D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4A4E0E7-A875-188D-765B-019D874076DA}"/>
                  </a:ext>
                </a:extLst>
              </p:cNvPr>
              <p:cNvGrpSpPr/>
              <p:nvPr/>
            </p:nvGrpSpPr>
            <p:grpSpPr>
              <a:xfrm>
                <a:off x="6532587" y="448769"/>
                <a:ext cx="230170" cy="165600"/>
                <a:chOff x="6831304" y="986948"/>
                <a:chExt cx="230170" cy="165600"/>
              </a:xfrm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BAA2C5C9-434C-413E-A380-66E549909D25}"/>
                    </a:ext>
                  </a:extLst>
                </p:cNvPr>
                <p:cNvSpPr/>
                <p:nvPr/>
              </p:nvSpPr>
              <p:spPr>
                <a:xfrm>
                  <a:off x="6863176" y="1006454"/>
                  <a:ext cx="198298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A865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C69C58-6F2D-B438-53F6-AFFFC8338796}"/>
                    </a:ext>
                  </a:extLst>
                </p:cNvPr>
                <p:cNvSpPr/>
                <p:nvPr/>
              </p:nvSpPr>
              <p:spPr>
                <a:xfrm>
                  <a:off x="6831304" y="986948"/>
                  <a:ext cx="72000" cy="165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9139761-B5D1-0C25-C619-D8CFA92291E0}"/>
                  </a:ext>
                </a:extLst>
              </p:cNvPr>
              <p:cNvGrpSpPr/>
              <p:nvPr/>
            </p:nvGrpSpPr>
            <p:grpSpPr>
              <a:xfrm>
                <a:off x="5890229" y="844510"/>
                <a:ext cx="962405" cy="108499"/>
                <a:chOff x="5056046" y="1012229"/>
                <a:chExt cx="962405" cy="108499"/>
              </a:xfrm>
            </p:grpSpPr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ACF02739-9E21-2821-B74D-A92B0D0464A8}"/>
                    </a:ext>
                  </a:extLst>
                </p:cNvPr>
                <p:cNvSpPr/>
                <p:nvPr/>
              </p:nvSpPr>
              <p:spPr>
                <a:xfrm>
                  <a:off x="5056046" y="1012229"/>
                  <a:ext cx="261433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1A6D1">
                    <a:alpha val="70219"/>
                  </a:srgb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ounded Rectangle 106">
                  <a:extLst>
                    <a:ext uri="{FF2B5EF4-FFF2-40B4-BE49-F238E27FC236}">
                      <a16:creationId xmlns:a16="http://schemas.microsoft.com/office/drawing/2014/main" id="{9DE478CF-9DC1-AAB6-AF2A-5B27A066567C}"/>
                    </a:ext>
                  </a:extLst>
                </p:cNvPr>
                <p:cNvSpPr/>
                <p:nvPr/>
              </p:nvSpPr>
              <p:spPr>
                <a:xfrm>
                  <a:off x="5321642" y="1012728"/>
                  <a:ext cx="696809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1A6D1">
                    <a:alpha val="70219"/>
                  </a:srgb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D789DF9-DB8F-A2C4-AFBB-0EF05B19BBDF}"/>
                  </a:ext>
                </a:extLst>
              </p:cNvPr>
              <p:cNvSpPr/>
              <p:nvPr/>
            </p:nvSpPr>
            <p:spPr>
              <a:xfrm>
                <a:off x="6824601" y="824187"/>
                <a:ext cx="72000" cy="165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70769A1-C961-C2DC-9BFC-3BB902E7E2D0}"/>
                  </a:ext>
                </a:extLst>
              </p:cNvPr>
              <p:cNvSpPr/>
              <p:nvPr/>
            </p:nvSpPr>
            <p:spPr>
              <a:xfrm>
                <a:off x="6133332" y="276323"/>
                <a:ext cx="86754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AID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type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break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05BA4DB-60F3-45ED-F002-3E9242BAEF6D}"/>
                  </a:ext>
                </a:extLst>
              </p:cNvPr>
              <p:cNvSpPr/>
              <p:nvPr/>
            </p:nvSpPr>
            <p:spPr>
              <a:xfrm>
                <a:off x="6407646" y="652399"/>
                <a:ext cx="91884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RAG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type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break</a:t>
                </a:r>
                <a:endParaRPr lang="en-US" sz="800" dirty="0">
                  <a:latin typeface="Helvetica" pitchFamily="2" charset="0"/>
                </a:endParaRPr>
              </a:p>
            </p:txBody>
          </p:sp>
          <p:pic>
            <p:nvPicPr>
              <p:cNvPr id="30" name="Graphic 29" descr="Lightning bolt with solid fill">
                <a:extLst>
                  <a:ext uri="{FF2B5EF4-FFF2-40B4-BE49-F238E27FC236}">
                    <a16:creationId xmlns:a16="http://schemas.microsoft.com/office/drawing/2014/main" id="{788EFB37-C985-EF73-1E34-D6A31742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519546" y="446429"/>
                <a:ext cx="93600" cy="93600"/>
              </a:xfrm>
              <a:prstGeom prst="rect">
                <a:avLst/>
              </a:prstGeom>
            </p:spPr>
          </p:pic>
          <p:pic>
            <p:nvPicPr>
              <p:cNvPr id="119" name="Graphic 118" descr="Lightning bolt with solid fill">
                <a:extLst>
                  <a:ext uri="{FF2B5EF4-FFF2-40B4-BE49-F238E27FC236}">
                    <a16:creationId xmlns:a16="http://schemas.microsoft.com/office/drawing/2014/main" id="{A29ED721-BE58-4113-E3B9-BEE6E0C13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818184" y="827242"/>
                <a:ext cx="93600" cy="93600"/>
              </a:xfrm>
              <a:prstGeom prst="rect">
                <a:avLst/>
              </a:prstGeom>
            </p:spPr>
          </p:pic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1D3A896-9D1F-0CB1-FDAA-D2C557A782A6}"/>
                  </a:ext>
                </a:extLst>
              </p:cNvPr>
              <p:cNvSpPr/>
              <p:nvPr/>
            </p:nvSpPr>
            <p:spPr>
              <a:xfrm>
                <a:off x="6713113" y="414906"/>
                <a:ext cx="44275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i="1" dirty="0">
                    <a:latin typeface="Helvetica" pitchFamily="2" charset="0"/>
                  </a:rPr>
                  <a:t>BCL2</a:t>
                </a:r>
                <a:endParaRPr lang="en-US" sz="800" i="1" dirty="0">
                  <a:latin typeface="Helvetica" pitchFamily="2" charset="0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A26D2ED-ECC5-856E-C67F-2E501FC3ACEF}"/>
                  </a:ext>
                </a:extLst>
              </p:cNvPr>
              <p:cNvSpPr/>
              <p:nvPr/>
            </p:nvSpPr>
            <p:spPr>
              <a:xfrm>
                <a:off x="6883768" y="789558"/>
                <a:ext cx="49244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i="1" dirty="0" err="1">
                    <a:latin typeface="Helvetica" pitchFamily="2" charset="0"/>
                  </a:rPr>
                  <a:t>IgH</a:t>
                </a:r>
                <a:r>
                  <a:rPr lang="zh-CN" altLang="en-US" sz="800" i="1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(J)</a:t>
                </a:r>
                <a:endParaRPr lang="en-US" sz="800" dirty="0">
                  <a:latin typeface="Helvetica" pitchFamily="2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FCEE7A-C682-086A-4326-114B86882ABA}"/>
              </a:ext>
            </a:extLst>
          </p:cNvPr>
          <p:cNvGrpSpPr/>
          <p:nvPr/>
        </p:nvGrpSpPr>
        <p:grpSpPr>
          <a:xfrm>
            <a:off x="8578076" y="276323"/>
            <a:ext cx="2180482" cy="730755"/>
            <a:chOff x="7783998" y="276323"/>
            <a:chExt cx="2180482" cy="73075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0A4489D-A939-F4DF-F5FB-6EFA6E5242A1}"/>
                </a:ext>
              </a:extLst>
            </p:cNvPr>
            <p:cNvSpPr/>
            <p:nvPr/>
          </p:nvSpPr>
          <p:spPr>
            <a:xfrm>
              <a:off x="8704397" y="276323"/>
              <a:ext cx="86754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AID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type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break</a:t>
              </a:r>
              <a:endParaRPr lang="en-US" sz="800" dirty="0">
                <a:latin typeface="Helvetica" pitchFamily="2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751465-0813-4D5D-3334-9733BC66170C}"/>
                </a:ext>
              </a:extLst>
            </p:cNvPr>
            <p:cNvGrpSpPr/>
            <p:nvPr/>
          </p:nvGrpSpPr>
          <p:grpSpPr>
            <a:xfrm>
              <a:off x="7785518" y="414906"/>
              <a:ext cx="1942204" cy="219857"/>
              <a:chOff x="7762300" y="414906"/>
              <a:chExt cx="1501274" cy="219857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0DB83F0-BC7B-B7F2-312B-E07EBE30E06F}"/>
                  </a:ext>
                </a:extLst>
              </p:cNvPr>
              <p:cNvGrpSpPr/>
              <p:nvPr/>
            </p:nvGrpSpPr>
            <p:grpSpPr>
              <a:xfrm>
                <a:off x="8039398" y="466313"/>
                <a:ext cx="881477" cy="108001"/>
                <a:chOff x="5019946" y="1009053"/>
                <a:chExt cx="881477" cy="111675"/>
              </a:xfrm>
            </p:grpSpPr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95E473CF-A412-DA11-5241-C3B1DFC915CF}"/>
                    </a:ext>
                  </a:extLst>
                </p:cNvPr>
                <p:cNvSpPr/>
                <p:nvPr/>
              </p:nvSpPr>
              <p:spPr>
                <a:xfrm>
                  <a:off x="5019946" y="1009053"/>
                  <a:ext cx="297533" cy="1116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CFFC5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ounded Rectangle 125">
                  <a:extLst>
                    <a:ext uri="{FF2B5EF4-FFF2-40B4-BE49-F238E27FC236}">
                      <a16:creationId xmlns:a16="http://schemas.microsoft.com/office/drawing/2014/main" id="{6BC8CE20-FC9D-D641-905B-87D4B5BE8340}"/>
                    </a:ext>
                  </a:extLst>
                </p:cNvPr>
                <p:cNvSpPr/>
                <p:nvPr/>
              </p:nvSpPr>
              <p:spPr>
                <a:xfrm>
                  <a:off x="5321642" y="1012728"/>
                  <a:ext cx="579781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CFFC5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909AAFC5-49C2-B54F-6D57-5A595BECCF00}"/>
                  </a:ext>
                </a:extLst>
              </p:cNvPr>
              <p:cNvSpPr/>
              <p:nvPr/>
            </p:nvSpPr>
            <p:spPr>
              <a:xfrm>
                <a:off x="7762300" y="419319"/>
                <a:ext cx="38504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chr8</a:t>
                </a:r>
                <a:endParaRPr lang="en-US" sz="800" dirty="0">
                  <a:latin typeface="Helvetica" pitchFamily="2" charset="0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F8A364A0-0544-B749-5648-2362CE9C7F21}"/>
                  </a:ext>
                </a:extLst>
              </p:cNvPr>
              <p:cNvGrpSpPr/>
              <p:nvPr/>
            </p:nvGrpSpPr>
            <p:grpSpPr>
              <a:xfrm>
                <a:off x="8776627" y="448769"/>
                <a:ext cx="205629" cy="165600"/>
                <a:chOff x="6831304" y="986948"/>
                <a:chExt cx="205629" cy="165600"/>
              </a:xfrm>
            </p:grpSpPr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4A3AB5DD-14D2-4344-9743-8E1CA8B1D942}"/>
                    </a:ext>
                  </a:extLst>
                </p:cNvPr>
                <p:cNvSpPr/>
                <p:nvPr/>
              </p:nvSpPr>
              <p:spPr>
                <a:xfrm>
                  <a:off x="6838635" y="1006454"/>
                  <a:ext cx="198298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CFFC5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45762AA-1FB3-C2CA-24A1-15383A8C2430}"/>
                    </a:ext>
                  </a:extLst>
                </p:cNvPr>
                <p:cNvSpPr/>
                <p:nvPr/>
              </p:nvSpPr>
              <p:spPr>
                <a:xfrm>
                  <a:off x="6831304" y="986948"/>
                  <a:ext cx="55654" cy="165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2" name="Graphic 131" descr="Lightning bolt with solid fill">
                <a:extLst>
                  <a:ext uri="{FF2B5EF4-FFF2-40B4-BE49-F238E27FC236}">
                    <a16:creationId xmlns:a16="http://schemas.microsoft.com/office/drawing/2014/main" id="{07F5FC06-5574-3981-310F-4FE1C5FCE51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770947" y="446429"/>
                <a:ext cx="72350" cy="94612"/>
              </a:xfrm>
              <a:prstGeom prst="rect">
                <a:avLst/>
              </a:prstGeom>
            </p:spPr>
          </p:pic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68E76E43-73DD-FCAC-291C-CD21001E4D12}"/>
                  </a:ext>
                </a:extLst>
              </p:cNvPr>
              <p:cNvSpPr/>
              <p:nvPr/>
            </p:nvSpPr>
            <p:spPr>
              <a:xfrm>
                <a:off x="8944883" y="414906"/>
                <a:ext cx="31869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i="1" dirty="0">
                    <a:latin typeface="Helvetica" pitchFamily="2" charset="0"/>
                  </a:rPr>
                  <a:t>MYC</a:t>
                </a:r>
                <a:endParaRPr lang="en-US" sz="800" i="1" dirty="0">
                  <a:latin typeface="Helvetica" pitchFamily="2" charset="0"/>
                </a:endParaRPr>
              </a:p>
            </p:txBody>
          </p:sp>
        </p:grp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BF4DF65-41E5-7AE9-9065-C0441F02DD0F}"/>
                </a:ext>
              </a:extLst>
            </p:cNvPr>
            <p:cNvSpPr/>
            <p:nvPr/>
          </p:nvSpPr>
          <p:spPr>
            <a:xfrm>
              <a:off x="9145346" y="845623"/>
              <a:ext cx="108000" cy="108000"/>
            </a:xfrm>
            <a:prstGeom prst="roundRect">
              <a:avLst>
                <a:gd name="adj" fmla="val 50000"/>
              </a:avLst>
            </a:prstGeom>
            <a:solidFill>
              <a:srgbClr val="D1A6D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5DACB94-DA0C-16C8-62EC-6F8E705B0B0A}"/>
                </a:ext>
              </a:extLst>
            </p:cNvPr>
            <p:cNvSpPr/>
            <p:nvPr/>
          </p:nvSpPr>
          <p:spPr>
            <a:xfrm>
              <a:off x="7783998" y="791059"/>
              <a:ext cx="4427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chr14</a:t>
              </a:r>
              <a:endParaRPr lang="en-US" sz="800" dirty="0">
                <a:latin typeface="Helvetica" pitchFamily="2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0D7B9D8-DBBB-1FDD-4AA8-17BAF0E7A70B}"/>
                </a:ext>
              </a:extLst>
            </p:cNvPr>
            <p:cNvGrpSpPr/>
            <p:nvPr/>
          </p:nvGrpSpPr>
          <p:grpSpPr>
            <a:xfrm>
              <a:off x="8207590" y="846586"/>
              <a:ext cx="962405" cy="108499"/>
              <a:chOff x="5056046" y="1012229"/>
              <a:chExt cx="962405" cy="108499"/>
            </a:xfrm>
          </p:grpSpPr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63BF98C9-1FB5-5768-D55C-7DFB23FCE23F}"/>
                  </a:ext>
                </a:extLst>
              </p:cNvPr>
              <p:cNvSpPr/>
              <p:nvPr/>
            </p:nvSpPr>
            <p:spPr>
              <a:xfrm>
                <a:off x="5056046" y="1012229"/>
                <a:ext cx="261433" cy="108000"/>
              </a:xfrm>
              <a:prstGeom prst="roundRect">
                <a:avLst>
                  <a:gd name="adj" fmla="val 50000"/>
                </a:avLst>
              </a:prstGeom>
              <a:solidFill>
                <a:srgbClr val="D1A6D1">
                  <a:alpha val="70219"/>
                </a:srgb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CEAFA0F-1109-5405-8441-35A37C6999E5}"/>
                  </a:ext>
                </a:extLst>
              </p:cNvPr>
              <p:cNvSpPr/>
              <p:nvPr/>
            </p:nvSpPr>
            <p:spPr>
              <a:xfrm>
                <a:off x="5321642" y="1012728"/>
                <a:ext cx="696809" cy="108000"/>
              </a:xfrm>
              <a:prstGeom prst="roundRect">
                <a:avLst>
                  <a:gd name="adj" fmla="val 50000"/>
                </a:avLst>
              </a:prstGeom>
              <a:solidFill>
                <a:srgbClr val="D1A6D1">
                  <a:alpha val="70219"/>
                </a:srgb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B02D1C1-EB9A-A69B-2871-A33AAC804402}"/>
                </a:ext>
              </a:extLst>
            </p:cNvPr>
            <p:cNvSpPr/>
            <p:nvPr/>
          </p:nvSpPr>
          <p:spPr>
            <a:xfrm>
              <a:off x="9132437" y="826263"/>
              <a:ext cx="72000" cy="16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Graphic 140" descr="Lightning bolt with solid fill">
              <a:extLst>
                <a:ext uri="{FF2B5EF4-FFF2-40B4-BE49-F238E27FC236}">
                  <a16:creationId xmlns:a16="http://schemas.microsoft.com/office/drawing/2014/main" id="{1118FBBF-2F38-50F9-F597-5CCC5913C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122845" y="829318"/>
              <a:ext cx="93600" cy="93600"/>
            </a:xfrm>
            <a:prstGeom prst="rect">
              <a:avLst/>
            </a:prstGeom>
          </p:spPr>
        </p:pic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0822D23-DE4E-B80E-BE06-1C7693BA9045}"/>
                </a:ext>
              </a:extLst>
            </p:cNvPr>
            <p:cNvSpPr/>
            <p:nvPr/>
          </p:nvSpPr>
          <p:spPr>
            <a:xfrm>
              <a:off x="9201129" y="791634"/>
              <a:ext cx="7633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i="1" dirty="0" err="1">
                  <a:latin typeface="Helvetica" pitchFamily="2" charset="0"/>
                </a:rPr>
                <a:t>IgH</a:t>
              </a:r>
              <a:r>
                <a:rPr lang="zh-CN" altLang="en-US" sz="800" i="1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S-region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B77C656-E16A-25D4-59BA-FF09BDDCAC4D}"/>
                </a:ext>
              </a:extLst>
            </p:cNvPr>
            <p:cNvSpPr/>
            <p:nvPr/>
          </p:nvSpPr>
          <p:spPr>
            <a:xfrm>
              <a:off x="8737732" y="653027"/>
              <a:ext cx="86754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Helvetica" pitchFamily="2" charset="0"/>
                </a:rPr>
                <a:t>AID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type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break</a:t>
              </a:r>
              <a:endParaRPr lang="en-US" sz="800" dirty="0">
                <a:latin typeface="Helvetica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B202720-2A85-6C4A-6F9D-24B238944915}"/>
              </a:ext>
            </a:extLst>
          </p:cNvPr>
          <p:cNvSpPr txBox="1"/>
          <p:nvPr/>
        </p:nvSpPr>
        <p:spPr>
          <a:xfrm>
            <a:off x="5068028" y="147061"/>
            <a:ext cx="3536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latin typeface="Helvetica" pitchFamily="2" charset="0"/>
              </a:rPr>
              <a:t>B</a:t>
            </a:r>
            <a:endParaRPr lang="en-US" sz="2400" b="1" dirty="0">
              <a:latin typeface="Helvetica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9F2E9C-DB49-3BC1-DEBB-2E11AA48AA34}"/>
              </a:ext>
            </a:extLst>
          </p:cNvPr>
          <p:cNvGrpSpPr/>
          <p:nvPr/>
        </p:nvGrpSpPr>
        <p:grpSpPr>
          <a:xfrm>
            <a:off x="5499798" y="1227620"/>
            <a:ext cx="2421206" cy="2943350"/>
            <a:chOff x="5288257" y="1227620"/>
            <a:chExt cx="2421206" cy="294335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C13BC67-55F1-179E-35CC-BE0CF6E10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14258" b="5546"/>
            <a:stretch/>
          </p:blipFill>
          <p:spPr>
            <a:xfrm>
              <a:off x="5590420" y="1227620"/>
              <a:ext cx="2119043" cy="2687021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3571C08-B7E1-B1A9-6E75-F4F3204D65EE}"/>
                </a:ext>
              </a:extLst>
            </p:cNvPr>
            <p:cNvSpPr txBox="1"/>
            <p:nvPr/>
          </p:nvSpPr>
          <p:spPr>
            <a:xfrm>
              <a:off x="5893517" y="3924749"/>
              <a:ext cx="58569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BCL2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break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point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157CC44-6A75-B7EA-E342-E2AC6BB108A7}"/>
                </a:ext>
              </a:extLst>
            </p:cNvPr>
            <p:cNvSpPr txBox="1"/>
            <p:nvPr/>
          </p:nvSpPr>
          <p:spPr>
            <a:xfrm rot="16200000">
              <a:off x="4181475" y="2496091"/>
              <a:ext cx="233667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Distance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from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nearest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CpG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site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to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breakpoint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(bp)</a:t>
              </a:r>
              <a:endParaRPr lang="en-HK" sz="800" dirty="0">
                <a:latin typeface="Helvetica" pitchFamily="2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7F0C9E7-CEB3-209D-26B2-A162818902E6}"/>
                </a:ext>
              </a:extLst>
            </p:cNvPr>
            <p:cNvSpPr txBox="1"/>
            <p:nvPr/>
          </p:nvSpPr>
          <p:spPr>
            <a:xfrm>
              <a:off x="5355427" y="1487120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7300EE6-B9C9-DAF6-DB3C-74963EEBE89A}"/>
                </a:ext>
              </a:extLst>
            </p:cNvPr>
            <p:cNvSpPr txBox="1"/>
            <p:nvPr/>
          </p:nvSpPr>
          <p:spPr>
            <a:xfrm>
              <a:off x="5355427" y="2238273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8719E84-6464-9C2E-0D9C-D8A716A4F99F}"/>
                </a:ext>
              </a:extLst>
            </p:cNvPr>
            <p:cNvSpPr txBox="1"/>
            <p:nvPr/>
          </p:nvSpPr>
          <p:spPr>
            <a:xfrm>
              <a:off x="5355427" y="2989426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1989207-E16F-47FC-CCFF-26D4AC48ED7F}"/>
                </a:ext>
              </a:extLst>
            </p:cNvPr>
            <p:cNvSpPr txBox="1"/>
            <p:nvPr/>
          </p:nvSpPr>
          <p:spPr>
            <a:xfrm>
              <a:off x="5355427" y="3740579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3CAB504-DF00-C98A-EB44-6C6325A66011}"/>
                </a:ext>
              </a:extLst>
            </p:cNvPr>
            <p:cNvSpPr txBox="1"/>
            <p:nvPr/>
          </p:nvSpPr>
          <p:spPr>
            <a:xfrm>
              <a:off x="6189542" y="1259433"/>
              <a:ext cx="908727" cy="1270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p = 0.009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1BEAE4A-D4B7-F7B6-9726-F79FC8477D46}"/>
                </a:ext>
              </a:extLst>
            </p:cNvPr>
            <p:cNvSpPr txBox="1"/>
            <p:nvPr/>
          </p:nvSpPr>
          <p:spPr>
            <a:xfrm>
              <a:off x="6814944" y="3924749"/>
              <a:ext cx="58569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 err="1">
                  <a:latin typeface="Helvetica" pitchFamily="2" charset="0"/>
                </a:rPr>
                <a:t>IgH</a:t>
              </a:r>
              <a:endParaRPr lang="en-US" altLang="zh-CN" sz="800" i="1" dirty="0">
                <a:latin typeface="Helvetica" pitchFamily="2" charset="0"/>
              </a:endParaRP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break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point</a:t>
              </a:r>
              <a:endParaRPr lang="en-US" sz="800" dirty="0">
                <a:latin typeface="Helvetica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69B9CF-94A2-249E-100C-7541C0C159BB}"/>
              </a:ext>
            </a:extLst>
          </p:cNvPr>
          <p:cNvGrpSpPr/>
          <p:nvPr/>
        </p:nvGrpSpPr>
        <p:grpSpPr>
          <a:xfrm>
            <a:off x="8243154" y="1136756"/>
            <a:ext cx="2494890" cy="3029761"/>
            <a:chOff x="8243154" y="1136756"/>
            <a:chExt cx="2494890" cy="302976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A828A3-FBDE-F4B0-71C5-07D164C8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6012" b="5962"/>
            <a:stretch/>
          </p:blipFill>
          <p:spPr>
            <a:xfrm>
              <a:off x="8540749" y="1136756"/>
              <a:ext cx="2197295" cy="2777885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C277C3B-8BDF-DAD9-BAEE-17B6027A4249}"/>
                </a:ext>
              </a:extLst>
            </p:cNvPr>
            <p:cNvSpPr txBox="1"/>
            <p:nvPr/>
          </p:nvSpPr>
          <p:spPr>
            <a:xfrm>
              <a:off x="9173965" y="1264899"/>
              <a:ext cx="908727" cy="1270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p = 0.37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BACE92D-E5FF-B64F-68F1-D1D646A72545}"/>
                </a:ext>
              </a:extLst>
            </p:cNvPr>
            <p:cNvSpPr txBox="1"/>
            <p:nvPr/>
          </p:nvSpPr>
          <p:spPr>
            <a:xfrm>
              <a:off x="8845373" y="3920296"/>
              <a:ext cx="58569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 err="1">
                  <a:latin typeface="Helvetica" pitchFamily="2" charset="0"/>
                </a:rPr>
                <a:t>IgH</a:t>
              </a:r>
              <a:endParaRPr lang="en-US" altLang="zh-CN" sz="800" i="1" dirty="0">
                <a:latin typeface="Helvetica" pitchFamily="2" charset="0"/>
              </a:endParaRP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break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point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4A1A544-7A12-7125-0697-FC787A932C9F}"/>
                </a:ext>
              </a:extLst>
            </p:cNvPr>
            <p:cNvSpPr txBox="1"/>
            <p:nvPr/>
          </p:nvSpPr>
          <p:spPr>
            <a:xfrm>
              <a:off x="9766800" y="3920296"/>
              <a:ext cx="58569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MYC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break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point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F78C06C-D7F1-97D5-FD9E-FFF5F5FBD579}"/>
                </a:ext>
              </a:extLst>
            </p:cNvPr>
            <p:cNvSpPr txBox="1"/>
            <p:nvPr/>
          </p:nvSpPr>
          <p:spPr>
            <a:xfrm rot="16200000">
              <a:off x="7136372" y="2501300"/>
              <a:ext cx="233667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Distance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from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nearest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CpG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site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to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breakpoint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(bp)</a:t>
              </a:r>
              <a:endParaRPr lang="en-HK" sz="800" dirty="0">
                <a:latin typeface="Helvetica" pitchFamily="2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4A3661-F023-8104-CD29-A45B9DAB7C3B}"/>
                </a:ext>
              </a:extLst>
            </p:cNvPr>
            <p:cNvSpPr txBox="1"/>
            <p:nvPr/>
          </p:nvSpPr>
          <p:spPr>
            <a:xfrm>
              <a:off x="8310324" y="1492329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4854895-85AE-C2C9-B1DE-2C66E93AACA8}"/>
                </a:ext>
              </a:extLst>
            </p:cNvPr>
            <p:cNvSpPr txBox="1"/>
            <p:nvPr/>
          </p:nvSpPr>
          <p:spPr>
            <a:xfrm>
              <a:off x="8310324" y="2243482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A4B0AA7-7AEF-5259-04C2-A441175B2191}"/>
                </a:ext>
              </a:extLst>
            </p:cNvPr>
            <p:cNvSpPr txBox="1"/>
            <p:nvPr/>
          </p:nvSpPr>
          <p:spPr>
            <a:xfrm>
              <a:off x="8310324" y="2994635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53E515C-D68B-2ADD-F77F-4B5DDCD63BFA}"/>
                </a:ext>
              </a:extLst>
            </p:cNvPr>
            <p:cNvSpPr txBox="1"/>
            <p:nvPr/>
          </p:nvSpPr>
          <p:spPr>
            <a:xfrm>
              <a:off x="8310324" y="3745788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0</a:t>
              </a:r>
              <a:endParaRPr lang="en-US" sz="800" dirty="0">
                <a:latin typeface="Helvetica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A028637-D260-8213-5CD4-8921840DA4B5}"/>
              </a:ext>
            </a:extLst>
          </p:cNvPr>
          <p:cNvGrpSpPr/>
          <p:nvPr/>
        </p:nvGrpSpPr>
        <p:grpSpPr>
          <a:xfrm>
            <a:off x="14667810" y="4672782"/>
            <a:ext cx="1930794" cy="3035654"/>
            <a:chOff x="8106781" y="5521918"/>
            <a:chExt cx="1930794" cy="3035654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0911444-B472-CC7D-D656-A6FE13E25C8B}"/>
                </a:ext>
              </a:extLst>
            </p:cNvPr>
            <p:cNvSpPr txBox="1"/>
            <p:nvPr/>
          </p:nvSpPr>
          <p:spPr>
            <a:xfrm>
              <a:off x="8686608" y="8311351"/>
              <a:ext cx="457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BCL2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fusion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AAA7671-06D0-E7DC-D5FE-3F5824576B3C}"/>
                </a:ext>
              </a:extLst>
            </p:cNvPr>
            <p:cNvSpPr txBox="1"/>
            <p:nvPr/>
          </p:nvSpPr>
          <p:spPr>
            <a:xfrm rot="16200000">
              <a:off x="7399622" y="6916378"/>
              <a:ext cx="153742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HK" sz="800" dirty="0">
                  <a:latin typeface="Helvetica" pitchFamily="2" charset="0"/>
                </a:rPr>
                <a:t>Length of break−end insertions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8FB10187-4A48-C999-3586-65E8DCCC3DDA}"/>
                </a:ext>
              </a:extLst>
            </p:cNvPr>
            <p:cNvSpPr txBox="1"/>
            <p:nvPr/>
          </p:nvSpPr>
          <p:spPr>
            <a:xfrm>
              <a:off x="8234847" y="8158234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0C3A92F-BD88-8B8D-E11B-02A928E84C97}"/>
                </a:ext>
              </a:extLst>
            </p:cNvPr>
            <p:cNvSpPr txBox="1"/>
            <p:nvPr/>
          </p:nvSpPr>
          <p:spPr>
            <a:xfrm>
              <a:off x="8234847" y="7683137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27C6CD79-02FF-ECA5-4F2A-92B448247A26}"/>
                </a:ext>
              </a:extLst>
            </p:cNvPr>
            <p:cNvSpPr txBox="1"/>
            <p:nvPr/>
          </p:nvSpPr>
          <p:spPr>
            <a:xfrm>
              <a:off x="8234847" y="7208039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060FD78-92AB-D121-B042-19D9D34BB443}"/>
                </a:ext>
              </a:extLst>
            </p:cNvPr>
            <p:cNvSpPr txBox="1"/>
            <p:nvPr/>
          </p:nvSpPr>
          <p:spPr>
            <a:xfrm>
              <a:off x="8234847" y="6732941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3CF191B-61CD-F816-D174-5A56F3DB108E}"/>
                </a:ext>
              </a:extLst>
            </p:cNvPr>
            <p:cNvSpPr txBox="1"/>
            <p:nvPr/>
          </p:nvSpPr>
          <p:spPr>
            <a:xfrm>
              <a:off x="8234847" y="6257843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800" dirty="0">
                  <a:latin typeface="Helvetica" pitchFamily="2" charset="0"/>
                </a:rPr>
                <a:t>20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C429FDE-CBAD-E457-DA85-EC3DB69BDDD0}"/>
                </a:ext>
              </a:extLst>
            </p:cNvPr>
            <p:cNvSpPr txBox="1"/>
            <p:nvPr/>
          </p:nvSpPr>
          <p:spPr>
            <a:xfrm>
              <a:off x="8234847" y="5782745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25</a:t>
              </a:r>
              <a:endParaRPr lang="en-US" sz="800" dirty="0">
                <a:latin typeface="Helvetica" pitchFamily="2" charset="0"/>
              </a:endParaRPr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3BA99BB7-68C4-AE17-5503-AE1AE950F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474922" y="5521918"/>
              <a:ext cx="1562653" cy="2770158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0806EB9-EAE2-704F-C1C0-F302FA4E4B9E}"/>
                </a:ext>
              </a:extLst>
            </p:cNvPr>
            <p:cNvSpPr txBox="1"/>
            <p:nvPr/>
          </p:nvSpPr>
          <p:spPr>
            <a:xfrm>
              <a:off x="8801884" y="5541193"/>
              <a:ext cx="908727" cy="1270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p = 0.00016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4AA2DE26-060E-F8E5-07D9-25D3B401E814}"/>
                </a:ext>
              </a:extLst>
            </p:cNvPr>
            <p:cNvSpPr txBox="1"/>
            <p:nvPr/>
          </p:nvSpPr>
          <p:spPr>
            <a:xfrm>
              <a:off x="9371808" y="8311351"/>
              <a:ext cx="457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MYC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fusion</a:t>
              </a:r>
              <a:endParaRPr lang="en-US" sz="800" dirty="0">
                <a:latin typeface="Helvetica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C0297B-9291-94C1-77F0-5385C966907A}"/>
              </a:ext>
            </a:extLst>
          </p:cNvPr>
          <p:cNvGrpSpPr/>
          <p:nvPr/>
        </p:nvGrpSpPr>
        <p:grpSpPr>
          <a:xfrm>
            <a:off x="3029903" y="4732695"/>
            <a:ext cx="2437401" cy="2975741"/>
            <a:chOff x="3463983" y="4658161"/>
            <a:chExt cx="2437401" cy="297574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272525-CFBF-8040-9CF6-29FF7474A21A}"/>
                </a:ext>
              </a:extLst>
            </p:cNvPr>
            <p:cNvSpPr txBox="1"/>
            <p:nvPr/>
          </p:nvSpPr>
          <p:spPr>
            <a:xfrm>
              <a:off x="4131479" y="7387681"/>
              <a:ext cx="457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BCL2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fusion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B3090C-0D94-5B7B-0025-550AD84547D4}"/>
                </a:ext>
              </a:extLst>
            </p:cNvPr>
            <p:cNvSpPr txBox="1"/>
            <p:nvPr/>
          </p:nvSpPr>
          <p:spPr>
            <a:xfrm rot="16200000">
              <a:off x="2625320" y="5921298"/>
              <a:ext cx="180043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HK" sz="800" dirty="0">
                  <a:latin typeface="Helvetica" pitchFamily="2" charset="0"/>
                </a:rPr>
                <a:t>Length of break−end insertions (bp)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8C02AC8-B4EB-072D-CE64-D8FD29CD295F}"/>
                </a:ext>
              </a:extLst>
            </p:cNvPr>
            <p:cNvSpPr txBox="1"/>
            <p:nvPr/>
          </p:nvSpPr>
          <p:spPr>
            <a:xfrm>
              <a:off x="3530493" y="7234564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9F4BFBB-5C20-14E5-FB10-BFD120C7C257}"/>
                </a:ext>
              </a:extLst>
            </p:cNvPr>
            <p:cNvSpPr txBox="1"/>
            <p:nvPr/>
          </p:nvSpPr>
          <p:spPr>
            <a:xfrm>
              <a:off x="3530493" y="6772802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18A824-C1B5-F449-F778-A85DB915B6C7}"/>
                </a:ext>
              </a:extLst>
            </p:cNvPr>
            <p:cNvSpPr txBox="1"/>
            <p:nvPr/>
          </p:nvSpPr>
          <p:spPr>
            <a:xfrm>
              <a:off x="3530493" y="6311039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5F7B69-CD03-D374-B303-CAE9F426A97C}"/>
                </a:ext>
              </a:extLst>
            </p:cNvPr>
            <p:cNvSpPr txBox="1"/>
            <p:nvPr/>
          </p:nvSpPr>
          <p:spPr>
            <a:xfrm>
              <a:off x="3530493" y="5849276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DA9F8C-0189-6A12-8272-47F89A0118F3}"/>
                </a:ext>
              </a:extLst>
            </p:cNvPr>
            <p:cNvSpPr txBox="1"/>
            <p:nvPr/>
          </p:nvSpPr>
          <p:spPr>
            <a:xfrm>
              <a:off x="3530493" y="5387513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800" dirty="0">
                  <a:latin typeface="Helvetica" pitchFamily="2" charset="0"/>
                </a:rPr>
                <a:t>20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9ECE86-7171-5BCB-778E-BA037978E22C}"/>
                </a:ext>
              </a:extLst>
            </p:cNvPr>
            <p:cNvSpPr txBox="1"/>
            <p:nvPr/>
          </p:nvSpPr>
          <p:spPr>
            <a:xfrm>
              <a:off x="3530493" y="4925750"/>
              <a:ext cx="235120" cy="127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25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54BE8C8-4A2C-E205-69BA-F766E57B0E33}"/>
                </a:ext>
              </a:extLst>
            </p:cNvPr>
            <p:cNvSpPr txBox="1"/>
            <p:nvPr/>
          </p:nvSpPr>
          <p:spPr>
            <a:xfrm>
              <a:off x="5054804" y="7387681"/>
              <a:ext cx="457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i="1" dirty="0">
                  <a:latin typeface="Helvetica" pitchFamily="2" charset="0"/>
                </a:rPr>
                <a:t>MYC</a:t>
              </a:r>
            </a:p>
            <a:p>
              <a:pPr algn="ctr"/>
              <a:r>
                <a:rPr lang="en-US" altLang="zh-CN" sz="800" dirty="0">
                  <a:latin typeface="Helvetica" pitchFamily="2" charset="0"/>
                </a:rPr>
                <a:t>fusion</a:t>
              </a:r>
              <a:endParaRPr lang="en-US" sz="800" dirty="0">
                <a:latin typeface="Helvetica" pitchFamily="2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513887A-2C6A-866C-B7A4-2D07F7D2B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16322" b="4867"/>
            <a:stretch/>
          </p:blipFill>
          <p:spPr>
            <a:xfrm>
              <a:off x="3782340" y="4658161"/>
              <a:ext cx="2119044" cy="272567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61BF69-0228-1745-AF73-51FAF08DF115}"/>
                </a:ext>
              </a:extLst>
            </p:cNvPr>
            <p:cNvSpPr txBox="1"/>
            <p:nvPr/>
          </p:nvSpPr>
          <p:spPr>
            <a:xfrm>
              <a:off x="4371074" y="4702395"/>
              <a:ext cx="908727" cy="1270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p = 0.00016</a:t>
              </a:r>
              <a:endParaRPr lang="en-US" sz="800" dirty="0">
                <a:latin typeface="Helvetica" pitchFamily="2" charset="0"/>
              </a:endParaRP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4B8EF68D-C8DF-CB13-D28D-C1ED3254D6B6}"/>
              </a:ext>
            </a:extLst>
          </p:cNvPr>
          <p:cNvGrpSpPr/>
          <p:nvPr/>
        </p:nvGrpSpPr>
        <p:grpSpPr>
          <a:xfrm>
            <a:off x="476040" y="4754219"/>
            <a:ext cx="2281426" cy="1370766"/>
            <a:chOff x="422949" y="4754219"/>
            <a:chExt cx="2281426" cy="1370766"/>
          </a:xfrm>
        </p:grpSpPr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E2416DA-B621-C70E-5978-90B010E38197}"/>
                </a:ext>
              </a:extLst>
            </p:cNvPr>
            <p:cNvGrpSpPr/>
            <p:nvPr/>
          </p:nvGrpSpPr>
          <p:grpSpPr>
            <a:xfrm>
              <a:off x="422949" y="4791904"/>
              <a:ext cx="2276471" cy="1318483"/>
              <a:chOff x="422949" y="4773616"/>
              <a:chExt cx="2276471" cy="1318483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A01E1B-8A3D-1CA9-9B98-2A527B779C13}"/>
                  </a:ext>
                </a:extLst>
              </p:cNvPr>
              <p:cNvSpPr/>
              <p:nvPr/>
            </p:nvSpPr>
            <p:spPr>
              <a:xfrm>
                <a:off x="449272" y="5753545"/>
                <a:ext cx="216396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i="1" dirty="0">
                    <a:latin typeface="Helvetica" pitchFamily="2" charset="0"/>
                  </a:rPr>
                  <a:t>DNTT</a:t>
                </a:r>
                <a:r>
                  <a:rPr lang="zh-CN" altLang="en-US" sz="800" i="1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induced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template-independent</a:t>
                </a:r>
                <a:r>
                  <a:rPr lang="zh-CN" altLang="en-US" sz="800" dirty="0">
                    <a:latin typeface="Helvetica" pitchFamily="2" charset="0"/>
                  </a:rPr>
                  <a:t>  </a:t>
                </a:r>
                <a:r>
                  <a:rPr lang="en-US" altLang="zh-CN" sz="800" dirty="0">
                    <a:latin typeface="Helvetica" pitchFamily="2" charset="0"/>
                  </a:rPr>
                  <a:t>break-end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insertion in pre-B phases.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7C7FAE5-D92D-1794-EE8F-9F3F6C1A9976}"/>
                  </a:ext>
                </a:extLst>
              </p:cNvPr>
              <p:cNvSpPr/>
              <p:nvPr/>
            </p:nvSpPr>
            <p:spPr>
              <a:xfrm>
                <a:off x="445277" y="4773616"/>
                <a:ext cx="225414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Non-homologous end-joining  of </a:t>
                </a:r>
                <a:r>
                  <a:rPr lang="en-US" altLang="zh-CN" sz="800" b="1" i="1" dirty="0">
                    <a:latin typeface="Helvetica" pitchFamily="2" charset="0"/>
                  </a:rPr>
                  <a:t>BCL2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---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b="1" i="1" dirty="0" err="1">
                    <a:latin typeface="Helvetica" pitchFamily="2" charset="0"/>
                  </a:rPr>
                  <a:t>IgH</a:t>
                </a:r>
                <a:endParaRPr lang="en-US" sz="800" b="1" i="1" dirty="0">
                  <a:latin typeface="Helvetica" pitchFamily="2" charset="0"/>
                </a:endParaRPr>
              </a:p>
            </p:txBody>
          </p: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0100EB45-B9EB-11A9-DA82-E4504E8DD2ED}"/>
                  </a:ext>
                </a:extLst>
              </p:cNvPr>
              <p:cNvGrpSpPr/>
              <p:nvPr/>
            </p:nvGrpSpPr>
            <p:grpSpPr>
              <a:xfrm>
                <a:off x="422949" y="4924446"/>
                <a:ext cx="2197986" cy="877355"/>
                <a:chOff x="422949" y="4924446"/>
                <a:chExt cx="2197986" cy="877355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9905580-7A6F-34EC-007D-2AA8E89A5830}"/>
                    </a:ext>
                  </a:extLst>
                </p:cNvPr>
                <p:cNvGrpSpPr/>
                <p:nvPr/>
              </p:nvGrpSpPr>
              <p:grpSpPr>
                <a:xfrm rot="10800000">
                  <a:off x="1272965" y="5534270"/>
                  <a:ext cx="1094274" cy="108000"/>
                  <a:chOff x="1027179" y="5067929"/>
                  <a:chExt cx="1094274" cy="108000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7EA18BA3-66C3-E03F-4025-DDA6B0CE8F03}"/>
                      </a:ext>
                    </a:extLst>
                  </p:cNvPr>
                  <p:cNvGrpSpPr/>
                  <p:nvPr/>
                </p:nvGrpSpPr>
                <p:grpSpPr>
                  <a:xfrm>
                    <a:off x="1027179" y="5067929"/>
                    <a:ext cx="989773" cy="108000"/>
                    <a:chOff x="5051869" y="1012728"/>
                    <a:chExt cx="989773" cy="108000"/>
                  </a:xfrm>
                </p:grpSpPr>
                <p:sp>
                  <p:nvSpPr>
                    <p:cNvPr id="89" name="Rounded Rectangle 88">
                      <a:extLst>
                        <a:ext uri="{FF2B5EF4-FFF2-40B4-BE49-F238E27FC236}">
                          <a16:creationId xmlns:a16="http://schemas.microsoft.com/office/drawing/2014/main" id="{25DE3F0C-FB97-93E8-D478-76CC68FB2E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1869" y="1012728"/>
                      <a:ext cx="262800" cy="10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1C1DF"/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0" name="Rounded Rectangle 89">
                      <a:extLst>
                        <a:ext uri="{FF2B5EF4-FFF2-40B4-BE49-F238E27FC236}">
                          <a16:creationId xmlns:a16="http://schemas.microsoft.com/office/drawing/2014/main" id="{3F165764-3DD1-4BD7-0F46-B8692E0DBA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1642" y="1012728"/>
                      <a:ext cx="720000" cy="10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1C1DF"/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92" name="Rounded Rectangle 91">
                    <a:extLst>
                      <a:ext uri="{FF2B5EF4-FFF2-40B4-BE49-F238E27FC236}">
                        <a16:creationId xmlns:a16="http://schemas.microsoft.com/office/drawing/2014/main" id="{58E2FFFA-3619-0A0C-D332-A8B27F7F6867}"/>
                      </a:ext>
                    </a:extLst>
                  </p:cNvPr>
                  <p:cNvSpPr/>
                  <p:nvPr/>
                </p:nvSpPr>
                <p:spPr>
                  <a:xfrm>
                    <a:off x="1855232" y="5067929"/>
                    <a:ext cx="266221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A764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ounded Rectangle 103">
                    <a:extLst>
                      <a:ext uri="{FF2B5EF4-FFF2-40B4-BE49-F238E27FC236}">
                        <a16:creationId xmlns:a16="http://schemas.microsoft.com/office/drawing/2014/main" id="{F5A566C0-76C2-7BCD-5CD3-F146E25A8C23}"/>
                      </a:ext>
                    </a:extLst>
                  </p:cNvPr>
                  <p:cNvSpPr/>
                  <p:nvPr/>
                </p:nvSpPr>
                <p:spPr>
                  <a:xfrm>
                    <a:off x="1772457" y="5073329"/>
                    <a:ext cx="198000" cy="6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E1C1D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Rounded Rectangle 212">
                    <a:extLst>
                      <a:ext uri="{FF2B5EF4-FFF2-40B4-BE49-F238E27FC236}">
                        <a16:creationId xmlns:a16="http://schemas.microsoft.com/office/drawing/2014/main" id="{6DBE1754-74EB-338E-8E5F-C7971C6A344F}"/>
                      </a:ext>
                    </a:extLst>
                  </p:cNvPr>
                  <p:cNvSpPr/>
                  <p:nvPr/>
                </p:nvSpPr>
                <p:spPr>
                  <a:xfrm>
                    <a:off x="1771200" y="5097600"/>
                    <a:ext cx="198000" cy="72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E1C1D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AC840369-CE1C-F6BF-DBB8-A0807B4EA2E9}"/>
                    </a:ext>
                  </a:extLst>
                </p:cNvPr>
                <p:cNvGrpSpPr/>
                <p:nvPr/>
              </p:nvGrpSpPr>
              <p:grpSpPr>
                <a:xfrm rot="10800000">
                  <a:off x="1605207" y="5029052"/>
                  <a:ext cx="1015728" cy="165600"/>
                  <a:chOff x="1009271" y="5238166"/>
                  <a:chExt cx="1015728" cy="165600"/>
                </a:xfrm>
              </p:grpSpPr>
              <p:sp>
                <p:nvSpPr>
                  <p:cNvPr id="214" name="Rounded Rectangle 213">
                    <a:extLst>
                      <a:ext uri="{FF2B5EF4-FFF2-40B4-BE49-F238E27FC236}">
                        <a16:creationId xmlns:a16="http://schemas.microsoft.com/office/drawing/2014/main" id="{BAE0FAE4-6999-6A04-8B10-1C78570716BA}"/>
                      </a:ext>
                    </a:extLst>
                  </p:cNvPr>
                  <p:cNvSpPr/>
                  <p:nvPr/>
                </p:nvSpPr>
                <p:spPr>
                  <a:xfrm>
                    <a:off x="1009271" y="5257148"/>
                    <a:ext cx="262800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1C1DF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Rounded Rectangle 214">
                    <a:extLst>
                      <a:ext uri="{FF2B5EF4-FFF2-40B4-BE49-F238E27FC236}">
                        <a16:creationId xmlns:a16="http://schemas.microsoft.com/office/drawing/2014/main" id="{9B55C664-18BD-0B88-C563-B575E7C6ECE5}"/>
                      </a:ext>
                    </a:extLst>
                  </p:cNvPr>
                  <p:cNvSpPr/>
                  <p:nvPr/>
                </p:nvSpPr>
                <p:spPr>
                  <a:xfrm>
                    <a:off x="1279044" y="5257148"/>
                    <a:ext cx="720000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1C1DF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1DDDF1FF-4C61-1EB7-1CAA-D8F8B7A1AE45}"/>
                      </a:ext>
                    </a:extLst>
                  </p:cNvPr>
                  <p:cNvSpPr/>
                  <p:nvPr/>
                </p:nvSpPr>
                <p:spPr>
                  <a:xfrm>
                    <a:off x="1952999" y="5238166"/>
                    <a:ext cx="72000" cy="1656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7E731C4-B85A-9B8C-5AFC-D033997830BF}"/>
                    </a:ext>
                  </a:extLst>
                </p:cNvPr>
                <p:cNvGrpSpPr/>
                <p:nvPr/>
              </p:nvGrpSpPr>
              <p:grpSpPr>
                <a:xfrm rot="10800000">
                  <a:off x="1013379" y="5148361"/>
                  <a:ext cx="278540" cy="165600"/>
                  <a:chOff x="1825005" y="5236777"/>
                  <a:chExt cx="278540" cy="165600"/>
                </a:xfrm>
              </p:grpSpPr>
              <p:sp>
                <p:nvSpPr>
                  <p:cNvPr id="217" name="Rounded Rectangle 216">
                    <a:extLst>
                      <a:ext uri="{FF2B5EF4-FFF2-40B4-BE49-F238E27FC236}">
                        <a16:creationId xmlns:a16="http://schemas.microsoft.com/office/drawing/2014/main" id="{C12F8DEA-8C95-37C4-2E2C-DDFF7FBA0C83}"/>
                      </a:ext>
                    </a:extLst>
                  </p:cNvPr>
                  <p:cNvSpPr/>
                  <p:nvPr/>
                </p:nvSpPr>
                <p:spPr>
                  <a:xfrm>
                    <a:off x="1837324" y="5269793"/>
                    <a:ext cx="266221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A764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EDB200F5-E729-29E4-1114-AF4223B70897}"/>
                      </a:ext>
                    </a:extLst>
                  </p:cNvPr>
                  <p:cNvSpPr/>
                  <p:nvPr/>
                </p:nvSpPr>
                <p:spPr>
                  <a:xfrm>
                    <a:off x="1825005" y="5236777"/>
                    <a:ext cx="123112" cy="1656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9348FD35-7C5A-1A47-E750-6402DB676764}"/>
                    </a:ext>
                  </a:extLst>
                </p:cNvPr>
                <p:cNvSpPr/>
                <p:nvPr/>
              </p:nvSpPr>
              <p:spPr>
                <a:xfrm>
                  <a:off x="483446" y="5617135"/>
                  <a:ext cx="1888979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HK" sz="600" b="1" spc="20" dirty="0">
                      <a:solidFill>
                        <a:srgbClr val="FF7F00"/>
                      </a:solidFill>
                      <a:latin typeface="Helvetica" pitchFamily="2" charset="0"/>
                    </a:rPr>
                    <a:t>5’-GTGGTGCTTA</a:t>
                  </a:r>
                  <a:r>
                    <a:rPr lang="en-HK" sz="600" b="1" u="sng" spc="20" dirty="0">
                      <a:latin typeface="Helvetica" pitchFamily="2" charset="0"/>
                    </a:rPr>
                    <a:t>AGATGG</a:t>
                  </a:r>
                  <a:r>
                    <a:rPr lang="en-HK" sz="600" b="1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TGGGGCCAGG-3’</a:t>
                  </a:r>
                  <a:endParaRPr lang="en-HK" sz="600" spc="20" dirty="0">
                    <a:solidFill>
                      <a:srgbClr val="C814C9"/>
                    </a:solidFill>
                    <a:effectLst/>
                    <a:latin typeface="Helvetica" pitchFamily="2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1AAA3469-9217-DD33-B492-BEE05D7F45C6}"/>
                    </a:ext>
                  </a:extLst>
                </p:cNvPr>
                <p:cNvSpPr/>
                <p:nvPr/>
              </p:nvSpPr>
              <p:spPr>
                <a:xfrm>
                  <a:off x="422949" y="5249007"/>
                  <a:ext cx="1508105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HK" sz="600" b="1" spc="20" dirty="0">
                      <a:solidFill>
                        <a:srgbClr val="FF7F00"/>
                      </a:solidFill>
                      <a:latin typeface="Helvetica" pitchFamily="2" charset="0"/>
                    </a:rPr>
                    <a:t>5’-GTGGTGCTTA</a:t>
                  </a:r>
                  <a:r>
                    <a:rPr lang="en-HK" sz="600" spc="20" dirty="0">
                      <a:solidFill>
                        <a:srgbClr val="FF7F00"/>
                      </a:solidFill>
                      <a:latin typeface="Helvetica" pitchFamily="2" charset="0"/>
                    </a:rPr>
                    <a:t>CGCTCCACCA-3’</a:t>
                  </a:r>
                  <a:endParaRPr lang="en-HK" sz="600" spc="20" dirty="0">
                    <a:solidFill>
                      <a:srgbClr val="FF7F00"/>
                    </a:solidFill>
                    <a:effectLst/>
                    <a:latin typeface="Helvetica" pitchFamily="2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8C00FE2D-D974-577E-D563-CCF4A1363D40}"/>
                    </a:ext>
                  </a:extLst>
                </p:cNvPr>
                <p:cNvSpPr/>
                <p:nvPr/>
              </p:nvSpPr>
              <p:spPr>
                <a:xfrm>
                  <a:off x="958366" y="4924446"/>
                  <a:ext cx="151451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HK" sz="600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5’-CTTTGACTAC</a:t>
                  </a:r>
                  <a:r>
                    <a:rPr lang="en-HK" sz="600" b="1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TGGGGCCAGG-3’</a:t>
                  </a:r>
                  <a:endParaRPr lang="en-HK" sz="600" spc="20" dirty="0">
                    <a:solidFill>
                      <a:srgbClr val="C814C9"/>
                    </a:solidFill>
                    <a:effectLst/>
                    <a:latin typeface="Helvetica" pitchFamily="2" charset="0"/>
                  </a:endParaRPr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B77C6B37-2B5F-208F-8833-DECCADE9C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5631" y="5130652"/>
                  <a:ext cx="0" cy="252363"/>
                </a:xfrm>
                <a:prstGeom prst="line">
                  <a:avLst/>
                </a:prstGeom>
                <a:ln w="6350">
                  <a:solidFill>
                    <a:schemeClr val="bg2">
                      <a:lumMod val="25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1BF3CDA7-3ACC-2160-F4A1-A2EC83B2C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3964" y="4963853"/>
                  <a:ext cx="0" cy="252363"/>
                </a:xfrm>
                <a:prstGeom prst="line">
                  <a:avLst/>
                </a:prstGeom>
                <a:ln w="6350">
                  <a:solidFill>
                    <a:schemeClr val="bg2">
                      <a:lumMod val="25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F7A37742-57B7-D2AF-AA6C-9F47C045963F}"/>
                    </a:ext>
                  </a:extLst>
                </p:cNvPr>
                <p:cNvSpPr/>
                <p:nvPr/>
              </p:nvSpPr>
              <p:spPr>
                <a:xfrm>
                  <a:off x="1294298" y="5046316"/>
                  <a:ext cx="260008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accent1"/>
                      </a:solidFill>
                      <a:latin typeface="Helvetica" pitchFamily="2" charset="0"/>
                    </a:rPr>
                    <a:t>+</a:t>
                  </a:r>
                  <a:endParaRPr lang="en-US" sz="1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27" name="Down Arrow 1026">
                  <a:extLst>
                    <a:ext uri="{FF2B5EF4-FFF2-40B4-BE49-F238E27FC236}">
                      <a16:creationId xmlns:a16="http://schemas.microsoft.com/office/drawing/2014/main" id="{3B0F75E0-0116-0881-7217-A0C415CFF862}"/>
                    </a:ext>
                  </a:extLst>
                </p:cNvPr>
                <p:cNvSpPr/>
                <p:nvPr/>
              </p:nvSpPr>
              <p:spPr>
                <a:xfrm flipH="1">
                  <a:off x="1401266" y="5419733"/>
                  <a:ext cx="45719" cy="53072"/>
                </a:xfrm>
                <a:prstGeom prst="downArrow">
                  <a:avLst>
                    <a:gd name="adj1" fmla="val 27812"/>
                    <a:gd name="adj2" fmla="val 51628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2" name="Rounded Rectangle 1041">
              <a:extLst>
                <a:ext uri="{FF2B5EF4-FFF2-40B4-BE49-F238E27FC236}">
                  <a16:creationId xmlns:a16="http://schemas.microsoft.com/office/drawing/2014/main" id="{25FEAF7F-7C6B-6CA0-3127-281E773EF476}"/>
                </a:ext>
              </a:extLst>
            </p:cNvPr>
            <p:cNvSpPr/>
            <p:nvPr/>
          </p:nvSpPr>
          <p:spPr>
            <a:xfrm>
              <a:off x="445277" y="4754219"/>
              <a:ext cx="2259098" cy="137076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07AACCD9-9AE5-0693-23A1-5E5E0AB9D109}"/>
              </a:ext>
            </a:extLst>
          </p:cNvPr>
          <p:cNvGrpSpPr/>
          <p:nvPr/>
        </p:nvGrpSpPr>
        <p:grpSpPr>
          <a:xfrm>
            <a:off x="493413" y="6286138"/>
            <a:ext cx="2301886" cy="1380398"/>
            <a:chOff x="440322" y="6286138"/>
            <a:chExt cx="2301886" cy="1380398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6644F7E7-65D7-C313-3485-473C221C0B71}"/>
                </a:ext>
              </a:extLst>
            </p:cNvPr>
            <p:cNvGrpSpPr/>
            <p:nvPr/>
          </p:nvGrpSpPr>
          <p:grpSpPr>
            <a:xfrm>
              <a:off x="445277" y="6343630"/>
              <a:ext cx="2296931" cy="1322906"/>
              <a:chOff x="445277" y="6337534"/>
              <a:chExt cx="2296931" cy="132290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284B97E-D0D8-C8C0-A1BA-70E7F8B72843}"/>
                  </a:ext>
                </a:extLst>
              </p:cNvPr>
              <p:cNvSpPr/>
              <p:nvPr/>
            </p:nvSpPr>
            <p:spPr>
              <a:xfrm>
                <a:off x="445277" y="6337534"/>
                <a:ext cx="222849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Non-homologous end-joining  of </a:t>
                </a:r>
                <a:r>
                  <a:rPr lang="en-US" altLang="zh-CN" sz="800" b="1" i="1" dirty="0" err="1">
                    <a:latin typeface="Helvetica" pitchFamily="2" charset="0"/>
                  </a:rPr>
                  <a:t>IgH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---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b="1" i="1" dirty="0">
                    <a:latin typeface="Helvetica" pitchFamily="2" charset="0"/>
                  </a:rPr>
                  <a:t>MYC</a:t>
                </a:r>
                <a:endParaRPr lang="en-US" sz="800" b="1" i="1" dirty="0">
                  <a:latin typeface="Helvetica" pitchFamily="2" charset="0"/>
                </a:endParaRPr>
              </a:p>
            </p:txBody>
          </p:sp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4E86FE82-D0CE-BDC9-30A5-3F434DEBD077}"/>
                  </a:ext>
                </a:extLst>
              </p:cNvPr>
              <p:cNvGrpSpPr/>
              <p:nvPr/>
            </p:nvGrpSpPr>
            <p:grpSpPr>
              <a:xfrm>
                <a:off x="554704" y="6489547"/>
                <a:ext cx="2187504" cy="884350"/>
                <a:chOff x="554704" y="6489547"/>
                <a:chExt cx="2187504" cy="884350"/>
              </a:xfrm>
            </p:grpSpPr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D9CAAB00-223A-C724-83C2-737A549639DC}"/>
                    </a:ext>
                  </a:extLst>
                </p:cNvPr>
                <p:cNvGrpSpPr/>
                <p:nvPr/>
              </p:nvGrpSpPr>
              <p:grpSpPr>
                <a:xfrm>
                  <a:off x="803618" y="7105883"/>
                  <a:ext cx="1153264" cy="108000"/>
                  <a:chOff x="10502065" y="393405"/>
                  <a:chExt cx="1153264" cy="108000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1622EF19-2BDC-0EAC-30FF-14A44F3E6342}"/>
                      </a:ext>
                    </a:extLst>
                  </p:cNvPr>
                  <p:cNvGrpSpPr/>
                  <p:nvPr/>
                </p:nvGrpSpPr>
                <p:grpSpPr>
                  <a:xfrm>
                    <a:off x="10502065" y="393405"/>
                    <a:ext cx="989773" cy="108000"/>
                    <a:chOff x="5051869" y="1012728"/>
                    <a:chExt cx="989773" cy="108000"/>
                  </a:xfrm>
                </p:grpSpPr>
                <p:sp>
                  <p:nvSpPr>
                    <p:cNvPr id="188" name="Rounded Rectangle 187">
                      <a:extLst>
                        <a:ext uri="{FF2B5EF4-FFF2-40B4-BE49-F238E27FC236}">
                          <a16:creationId xmlns:a16="http://schemas.microsoft.com/office/drawing/2014/main" id="{5DD72B86-EACC-F6D1-AE4B-5065169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1869" y="1012728"/>
                      <a:ext cx="262800" cy="10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1C1DF"/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9" name="Rounded Rectangle 188">
                      <a:extLst>
                        <a:ext uri="{FF2B5EF4-FFF2-40B4-BE49-F238E27FC236}">
                          <a16:creationId xmlns:a16="http://schemas.microsoft.com/office/drawing/2014/main" id="{AB8668D6-8042-0B8D-0757-5B0FBB455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1642" y="1012728"/>
                      <a:ext cx="720000" cy="10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1C1DF"/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82" name="Rounded Rectangle 181">
                    <a:extLst>
                      <a:ext uri="{FF2B5EF4-FFF2-40B4-BE49-F238E27FC236}">
                        <a16:creationId xmlns:a16="http://schemas.microsoft.com/office/drawing/2014/main" id="{5E92DA20-78CD-5ED8-2DD0-AF65BA1A0D23}"/>
                      </a:ext>
                    </a:extLst>
                  </p:cNvPr>
                  <p:cNvSpPr/>
                  <p:nvPr/>
                </p:nvSpPr>
                <p:spPr>
                  <a:xfrm>
                    <a:off x="11389108" y="393405"/>
                    <a:ext cx="266221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FFC5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Rounded Rectangle 184">
                    <a:extLst>
                      <a:ext uri="{FF2B5EF4-FFF2-40B4-BE49-F238E27FC236}">
                        <a16:creationId xmlns:a16="http://schemas.microsoft.com/office/drawing/2014/main" id="{FB6C96ED-DF73-0E0E-365F-F11BE57360EB}"/>
                      </a:ext>
                    </a:extLst>
                  </p:cNvPr>
                  <p:cNvSpPr/>
                  <p:nvPr/>
                </p:nvSpPr>
                <p:spPr>
                  <a:xfrm>
                    <a:off x="11247343" y="398805"/>
                    <a:ext cx="198000" cy="76197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E1C1D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31" name="Group 1030">
                  <a:extLst>
                    <a:ext uri="{FF2B5EF4-FFF2-40B4-BE49-F238E27FC236}">
                      <a16:creationId xmlns:a16="http://schemas.microsoft.com/office/drawing/2014/main" id="{D13664EA-CB41-1EB7-84CF-34C1EDEC2D73}"/>
                    </a:ext>
                  </a:extLst>
                </p:cNvPr>
                <p:cNvGrpSpPr/>
                <p:nvPr/>
              </p:nvGrpSpPr>
              <p:grpSpPr>
                <a:xfrm>
                  <a:off x="1901275" y="6611333"/>
                  <a:ext cx="283119" cy="165600"/>
                  <a:chOff x="1902300" y="6467585"/>
                  <a:chExt cx="283119" cy="165600"/>
                </a:xfrm>
              </p:grpSpPr>
              <p:sp>
                <p:nvSpPr>
                  <p:cNvPr id="230" name="Rounded Rectangle 229">
                    <a:extLst>
                      <a:ext uri="{FF2B5EF4-FFF2-40B4-BE49-F238E27FC236}">
                        <a16:creationId xmlns:a16="http://schemas.microsoft.com/office/drawing/2014/main" id="{A8A181C1-9BE6-CDC5-87B7-161C41EBDFAB}"/>
                      </a:ext>
                    </a:extLst>
                  </p:cNvPr>
                  <p:cNvSpPr/>
                  <p:nvPr/>
                </p:nvSpPr>
                <p:spPr>
                  <a:xfrm>
                    <a:off x="1919198" y="6491353"/>
                    <a:ext cx="266221" cy="10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FFC5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79F8F617-1498-89AC-9321-5ABAFC87F5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902300" y="6467585"/>
                    <a:ext cx="72000" cy="1656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2" name="Group 1031">
                  <a:extLst>
                    <a:ext uri="{FF2B5EF4-FFF2-40B4-BE49-F238E27FC236}">
                      <a16:creationId xmlns:a16="http://schemas.microsoft.com/office/drawing/2014/main" id="{1C898700-044E-1009-4F9B-F22416F670B6}"/>
                    </a:ext>
                  </a:extLst>
                </p:cNvPr>
                <p:cNvGrpSpPr/>
                <p:nvPr/>
              </p:nvGrpSpPr>
              <p:grpSpPr>
                <a:xfrm>
                  <a:off x="554704" y="6725132"/>
                  <a:ext cx="1016320" cy="165600"/>
                  <a:chOff x="554704" y="6261582"/>
                  <a:chExt cx="1016320" cy="165600"/>
                </a:xfrm>
              </p:grpSpPr>
              <p:grpSp>
                <p:nvGrpSpPr>
                  <p:cNvPr id="224" name="Group 223">
                    <a:extLst>
                      <a:ext uri="{FF2B5EF4-FFF2-40B4-BE49-F238E27FC236}">
                        <a16:creationId xmlns:a16="http://schemas.microsoft.com/office/drawing/2014/main" id="{2020C755-9BF3-AB83-156C-8CA9A9275FC7}"/>
                      </a:ext>
                    </a:extLst>
                  </p:cNvPr>
                  <p:cNvGrpSpPr/>
                  <p:nvPr/>
                </p:nvGrpSpPr>
                <p:grpSpPr>
                  <a:xfrm>
                    <a:off x="554704" y="6279205"/>
                    <a:ext cx="989773" cy="108499"/>
                    <a:chOff x="10502065" y="392906"/>
                    <a:chExt cx="989773" cy="108499"/>
                  </a:xfrm>
                </p:grpSpPr>
                <p:grpSp>
                  <p:nvGrpSpPr>
                    <p:cNvPr id="225" name="Group 224">
                      <a:extLst>
                        <a:ext uri="{FF2B5EF4-FFF2-40B4-BE49-F238E27FC236}">
                          <a16:creationId xmlns:a16="http://schemas.microsoft.com/office/drawing/2014/main" id="{B3D1BF99-16EB-D02C-D22B-0214F08E1B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02065" y="392906"/>
                      <a:ext cx="989773" cy="108499"/>
                      <a:chOff x="5051869" y="1012229"/>
                      <a:chExt cx="989773" cy="108499"/>
                    </a:xfrm>
                  </p:grpSpPr>
                  <p:sp>
                    <p:nvSpPr>
                      <p:cNvPr id="228" name="Rounded Rectangle 227">
                        <a:extLst>
                          <a:ext uri="{FF2B5EF4-FFF2-40B4-BE49-F238E27FC236}">
                            <a16:creationId xmlns:a16="http://schemas.microsoft.com/office/drawing/2014/main" id="{7D49871E-851A-C45B-A191-264E7F0872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51869" y="1012229"/>
                        <a:ext cx="262800" cy="108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1C1DF"/>
                      </a:solidFill>
                      <a:ln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29" name="Rounded Rectangle 228">
                        <a:extLst>
                          <a:ext uri="{FF2B5EF4-FFF2-40B4-BE49-F238E27FC236}">
                            <a16:creationId xmlns:a16="http://schemas.microsoft.com/office/drawing/2014/main" id="{B00E02DF-76DE-CFF3-3204-C6DFF2E18E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21642" y="1012728"/>
                        <a:ext cx="720000" cy="108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1C1DF"/>
                      </a:solidFill>
                      <a:ln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27" name="Rounded Rectangle 226">
                      <a:extLst>
                        <a:ext uri="{FF2B5EF4-FFF2-40B4-BE49-F238E27FC236}">
                          <a16:creationId xmlns:a16="http://schemas.microsoft.com/office/drawing/2014/main" id="{151FA366-4F99-DEC0-976A-CBF52EFEC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7343" y="398805"/>
                      <a:ext cx="198000" cy="9720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E1C1D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FE578DDA-8473-BAC0-569A-B9908B0D1B9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99024" y="6261582"/>
                    <a:ext cx="72000" cy="1656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22271311-5981-E781-B739-88661272F0F1}"/>
                    </a:ext>
                  </a:extLst>
                </p:cNvPr>
                <p:cNvSpPr/>
                <p:nvPr/>
              </p:nvSpPr>
              <p:spPr>
                <a:xfrm>
                  <a:off x="745142" y="6822425"/>
                  <a:ext cx="1501693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HK" sz="600" b="1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5’-CCACTTTAGC</a:t>
                  </a:r>
                  <a:r>
                    <a:rPr lang="en-HK" sz="600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CTAGCTCAGC-3’</a:t>
                  </a:r>
                  <a:endParaRPr lang="en-HK" sz="600" spc="20" dirty="0">
                    <a:solidFill>
                      <a:srgbClr val="C814C9"/>
                    </a:solidFill>
                    <a:effectLst/>
                    <a:latin typeface="Helvetica" pitchFamily="2" charset="0"/>
                  </a:endParaRPr>
                </a:p>
              </p:txBody>
            </p:sp>
            <p:sp>
              <p:nvSpPr>
                <p:cNvPr id="1034" name="Rectangle 1033">
                  <a:extLst>
                    <a:ext uri="{FF2B5EF4-FFF2-40B4-BE49-F238E27FC236}">
                      <a16:creationId xmlns:a16="http://schemas.microsoft.com/office/drawing/2014/main" id="{2E034F14-9BC0-2717-8D46-A32F0903FBFF}"/>
                    </a:ext>
                  </a:extLst>
                </p:cNvPr>
                <p:cNvSpPr/>
                <p:nvPr/>
              </p:nvSpPr>
              <p:spPr>
                <a:xfrm>
                  <a:off x="1205249" y="6489547"/>
                  <a:ext cx="1536959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HK" sz="600" spc="20" dirty="0">
                      <a:solidFill>
                        <a:srgbClr val="00B050"/>
                      </a:solidFill>
                      <a:latin typeface="Helvetica" pitchFamily="2" charset="0"/>
                    </a:rPr>
                    <a:t>5’-CGCGTCCCGC</a:t>
                  </a:r>
                  <a:r>
                    <a:rPr lang="en-HK" sz="600" b="1" spc="20" dirty="0">
                      <a:solidFill>
                        <a:srgbClr val="00B050"/>
                      </a:solidFill>
                      <a:latin typeface="Helvetica" pitchFamily="2" charset="0"/>
                    </a:rPr>
                    <a:t>CCGCCTGTCC-3’</a:t>
                  </a:r>
                  <a:endParaRPr lang="en-HK" sz="600" spc="20" dirty="0">
                    <a:solidFill>
                      <a:srgbClr val="00B050"/>
                    </a:solidFill>
                    <a:effectLst/>
                    <a:latin typeface="Helvetica" pitchFamily="2" charset="0"/>
                  </a:endParaRPr>
                </a:p>
              </p:txBody>
            </p: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409D7176-356E-E0B6-C05A-B8C8582B5F00}"/>
                    </a:ext>
                  </a:extLst>
                </p:cNvPr>
                <p:cNvSpPr/>
                <p:nvPr/>
              </p:nvSpPr>
              <p:spPr>
                <a:xfrm>
                  <a:off x="995300" y="7189231"/>
                  <a:ext cx="1514518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HK" sz="600" b="1" spc="20" dirty="0">
                      <a:solidFill>
                        <a:srgbClr val="C814C9"/>
                      </a:solidFill>
                      <a:latin typeface="Helvetica" pitchFamily="2" charset="0"/>
                    </a:rPr>
                    <a:t>5’-CCACTTTAGC</a:t>
                  </a:r>
                  <a:r>
                    <a:rPr lang="en-HK" sz="600" b="1" spc="20" dirty="0">
                      <a:solidFill>
                        <a:srgbClr val="00B050"/>
                      </a:solidFill>
                      <a:latin typeface="Helvetica" pitchFamily="2" charset="0"/>
                    </a:rPr>
                    <a:t>CCGCCTGTCC-3’</a:t>
                  </a:r>
                  <a:endParaRPr lang="en-HK" sz="600" spc="20" dirty="0">
                    <a:solidFill>
                      <a:srgbClr val="00B050"/>
                    </a:solidFill>
                    <a:effectLst/>
                    <a:latin typeface="Helvetica" pitchFamily="2" charset="0"/>
                  </a:endParaRPr>
                </a:p>
              </p:txBody>
            </p: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C1288B94-F5EC-C9AD-F735-A4EECE72B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451" y="6528504"/>
                  <a:ext cx="0" cy="252363"/>
                </a:xfrm>
                <a:prstGeom prst="line">
                  <a:avLst/>
                </a:prstGeom>
                <a:ln w="6350">
                  <a:solidFill>
                    <a:schemeClr val="bg2">
                      <a:lumMod val="25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F511ECF9-24D6-2105-DF31-B96E36E6A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3888" y="6713059"/>
                  <a:ext cx="0" cy="252363"/>
                </a:xfrm>
                <a:prstGeom prst="line">
                  <a:avLst/>
                </a:prstGeom>
                <a:ln w="6350">
                  <a:solidFill>
                    <a:schemeClr val="bg2">
                      <a:lumMod val="25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F3875A50-F991-6372-8BFE-F7DFBC86D72C}"/>
                    </a:ext>
                  </a:extLst>
                </p:cNvPr>
                <p:cNvSpPr/>
                <p:nvPr/>
              </p:nvSpPr>
              <p:spPr>
                <a:xfrm>
                  <a:off x="1611803" y="6618285"/>
                  <a:ext cx="260008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accent1"/>
                      </a:solidFill>
                      <a:latin typeface="Helvetica" pitchFamily="2" charset="0"/>
                    </a:rPr>
                    <a:t>+</a:t>
                  </a:r>
                  <a:endParaRPr lang="en-US" sz="1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50" name="Down Arrow 249">
                  <a:extLst>
                    <a:ext uri="{FF2B5EF4-FFF2-40B4-BE49-F238E27FC236}">
                      <a16:creationId xmlns:a16="http://schemas.microsoft.com/office/drawing/2014/main" id="{918F16F7-3A62-5A09-77F7-1257D5CFF9D5}"/>
                    </a:ext>
                  </a:extLst>
                </p:cNvPr>
                <p:cNvSpPr/>
                <p:nvPr/>
              </p:nvSpPr>
              <p:spPr>
                <a:xfrm flipH="1">
                  <a:off x="1716892" y="6994424"/>
                  <a:ext cx="45719" cy="53072"/>
                </a:xfrm>
                <a:prstGeom prst="downArrow">
                  <a:avLst>
                    <a:gd name="adj1" fmla="val 27812"/>
                    <a:gd name="adj2" fmla="val 51628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C81DDED0-52F9-270A-E2AC-3C6FF6D767B0}"/>
                    </a:ext>
                  </a:extLst>
                </p:cNvPr>
                <p:cNvSpPr/>
                <p:nvPr/>
              </p:nvSpPr>
              <p:spPr>
                <a:xfrm rot="10800000">
                  <a:off x="1548896" y="7134932"/>
                  <a:ext cx="198000" cy="72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1C1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8CA62B4-AD14-F5EE-1B85-B5FE309A50E1}"/>
                  </a:ext>
                </a:extLst>
              </p:cNvPr>
              <p:cNvSpPr/>
              <p:nvPr/>
            </p:nvSpPr>
            <p:spPr>
              <a:xfrm>
                <a:off x="861086" y="7321886"/>
                <a:ext cx="175854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No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break-end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insertions in germinal center B stage.</a:t>
                </a:r>
                <a:endParaRPr lang="en-US" sz="800" dirty="0">
                  <a:latin typeface="Helvetica" pitchFamily="2" charset="0"/>
                </a:endParaRPr>
              </a:p>
            </p:txBody>
          </p:sp>
        </p:grpSp>
        <p:sp>
          <p:nvSpPr>
            <p:cNvPr id="258" name="Rounded Rectangle 257">
              <a:extLst>
                <a:ext uri="{FF2B5EF4-FFF2-40B4-BE49-F238E27FC236}">
                  <a16:creationId xmlns:a16="http://schemas.microsoft.com/office/drawing/2014/main" id="{ACA42E9F-0A50-0032-F50B-284A2D9AD13C}"/>
                </a:ext>
              </a:extLst>
            </p:cNvPr>
            <p:cNvSpPr/>
            <p:nvPr/>
          </p:nvSpPr>
          <p:spPr>
            <a:xfrm>
              <a:off x="440322" y="6286138"/>
              <a:ext cx="2259098" cy="137076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48A3030-5183-164E-05B8-15D581BB3A11}"/>
              </a:ext>
            </a:extLst>
          </p:cNvPr>
          <p:cNvSpPr/>
          <p:nvPr/>
        </p:nvSpPr>
        <p:spPr>
          <a:xfrm>
            <a:off x="154809" y="14640486"/>
            <a:ext cx="112108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200" b="1" dirty="0">
                <a:latin typeface="Helvetica" pitchFamily="2" charset="0"/>
              </a:rPr>
              <a:t>Supplementary Figure </a:t>
            </a:r>
            <a:r>
              <a:rPr lang="en-US" altLang="zh-CN" sz="1200" b="1" dirty="0">
                <a:latin typeface="Helvetica" pitchFamily="2" charset="0"/>
              </a:rPr>
              <a:t>2</a:t>
            </a:r>
            <a:r>
              <a:rPr lang="en-HK" sz="1200" b="1" dirty="0">
                <a:latin typeface="Helvetica" pitchFamily="2" charset="0"/>
              </a:rPr>
              <a:t>. </a:t>
            </a:r>
            <a:r>
              <a:rPr lang="en-US" altLang="zh-CN" sz="1200" b="1" dirty="0">
                <a:latin typeface="Helvetica" pitchFamily="2" charset="0"/>
              </a:rPr>
              <a:t>Breaking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b="1" dirty="0">
                <a:latin typeface="Helvetica" pitchFamily="2" charset="0"/>
              </a:rPr>
              <a:t>and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b="1" dirty="0">
                <a:latin typeface="Helvetica" pitchFamily="2" charset="0"/>
              </a:rPr>
              <a:t>joining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b="1" dirty="0">
                <a:latin typeface="Helvetica" pitchFamily="2" charset="0"/>
              </a:rPr>
              <a:t>of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b="1" dirty="0">
                <a:latin typeface="Helvetica" pitchFamily="2" charset="0"/>
              </a:rPr>
              <a:t>BCL2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b="1" dirty="0">
                <a:latin typeface="Helvetica" pitchFamily="2" charset="0"/>
              </a:rPr>
              <a:t>and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b="1" dirty="0">
                <a:latin typeface="Helvetica" pitchFamily="2" charset="0"/>
              </a:rPr>
              <a:t>MYC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b="1" dirty="0">
                <a:latin typeface="Helvetica" pitchFamily="2" charset="0"/>
              </a:rPr>
              <a:t>rearrangement.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endParaRPr lang="en-HK" sz="1200" b="1" dirty="0">
              <a:latin typeface="Helvetica" pitchFamily="2" charset="0"/>
            </a:endParaRPr>
          </a:p>
          <a:p>
            <a:r>
              <a:rPr lang="en-HK" sz="1200" b="1" dirty="0">
                <a:latin typeface="Helvetica" pitchFamily="2" charset="0"/>
              </a:rPr>
              <a:t>(a) </a:t>
            </a:r>
            <a:r>
              <a:rPr lang="en-US" altLang="zh-CN" sz="1200" dirty="0">
                <a:latin typeface="Helvetica" pitchFamily="2" charset="0"/>
              </a:rPr>
              <a:t>BCL2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or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MYC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involved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fusions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tumors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and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DHL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tumors.</a:t>
            </a:r>
            <a:endParaRPr lang="en-US" sz="1200" dirty="0">
              <a:latin typeface="Helvetica" pitchFamily="2" charset="0"/>
            </a:endParaRPr>
          </a:p>
          <a:p>
            <a:r>
              <a:rPr lang="en-HK" sz="1200" b="1" dirty="0">
                <a:latin typeface="Helvetica" pitchFamily="2" charset="0"/>
              </a:rPr>
              <a:t>(b) </a:t>
            </a:r>
            <a:r>
              <a:rPr lang="en-US" altLang="zh-CN" sz="1200" dirty="0">
                <a:latin typeface="Helvetica" pitchFamily="2" charset="0"/>
              </a:rPr>
              <a:t>Sequence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pattern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analysis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of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double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strand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breaks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i="1" dirty="0">
                <a:latin typeface="Helvetica" pitchFamily="2" charset="0"/>
              </a:rPr>
              <a:t>BCL2/MYC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fusion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involved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loci</a:t>
            </a:r>
            <a:r>
              <a:rPr lang="en-HK" sz="1200" dirty="0">
                <a:latin typeface="Helvetica" pitchFamily="2" charset="0"/>
              </a:rPr>
              <a:t>.</a:t>
            </a:r>
          </a:p>
          <a:p>
            <a:r>
              <a:rPr lang="en-HK" sz="1200" b="1" dirty="0">
                <a:latin typeface="Helvetica" pitchFamily="2" charset="0"/>
              </a:rPr>
              <a:t>(c) </a:t>
            </a:r>
            <a:r>
              <a:rPr lang="en-HK" sz="1200" dirty="0">
                <a:latin typeface="Helvetica" pitchFamily="2" charset="0"/>
              </a:rPr>
              <a:t>Comparison of </a:t>
            </a:r>
            <a:r>
              <a:rPr lang="en-US" altLang="zh-CN" sz="1200" dirty="0">
                <a:latin typeface="Helvetica" pitchFamily="2" charset="0"/>
              </a:rPr>
              <a:t>end-joining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pattern</a:t>
            </a:r>
            <a:r>
              <a:rPr lang="en-HK" sz="1200" dirty="0">
                <a:latin typeface="Helvetica" pitchFamily="2" charset="0"/>
              </a:rPr>
              <a:t> between BCL</a:t>
            </a:r>
            <a:r>
              <a:rPr lang="en-US" altLang="zh-CN" sz="1200" dirty="0">
                <a:latin typeface="Helvetica" pitchFamily="2" charset="0"/>
              </a:rPr>
              <a:t>2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fusion</a:t>
            </a:r>
            <a:r>
              <a:rPr lang="en-HK" sz="1200" dirty="0">
                <a:latin typeface="Helvetica" pitchFamily="2" charset="0"/>
              </a:rPr>
              <a:t> and MYC </a:t>
            </a:r>
            <a:r>
              <a:rPr lang="en-US" altLang="zh-CN" sz="1200" dirty="0">
                <a:latin typeface="Helvetica" pitchFamily="2" charset="0"/>
              </a:rPr>
              <a:t>fusion</a:t>
            </a:r>
            <a:r>
              <a:rPr lang="en-HK" sz="1200" dirty="0">
                <a:latin typeface="Helvetica" pitchFamily="2" charset="0"/>
              </a:rPr>
              <a:t>. </a:t>
            </a:r>
            <a:r>
              <a:rPr lang="en-US" altLang="zh-CN" sz="1200" dirty="0">
                <a:latin typeface="Helvetica" pitchFamily="2" charset="0"/>
              </a:rPr>
              <a:t>We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observed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template-independent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break-end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insertions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exclusively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HK" sz="1200" dirty="0">
                <a:latin typeface="Helvetica" pitchFamily="2" charset="0"/>
              </a:rPr>
              <a:t>enriched in BCL2 translocation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but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not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MYC.</a:t>
            </a:r>
            <a:r>
              <a:rPr lang="en-HK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The</a:t>
            </a:r>
            <a:r>
              <a:rPr lang="en-HK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unique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break-end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joining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HK" sz="1200" dirty="0">
                <a:latin typeface="Helvetica" pitchFamily="2" charset="0"/>
              </a:rPr>
              <a:t>mechanism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BCL2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might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HK" altLang="zh-CN" sz="1200" dirty="0">
                <a:latin typeface="Helvetica" pitchFamily="2" charset="0"/>
              </a:rPr>
              <a:t>be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triggered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by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activity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of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i="1" dirty="0">
                <a:latin typeface="Helvetica" pitchFamily="2" charset="0"/>
              </a:rPr>
              <a:t>DNTT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pre-B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stage</a:t>
            </a:r>
            <a:r>
              <a:rPr lang="en-US" altLang="zh-CN" sz="1200" i="1" dirty="0">
                <a:latin typeface="Helvetica" pitchFamily="2" charset="0"/>
              </a:rPr>
              <a:t>,</a:t>
            </a:r>
            <a:r>
              <a:rPr lang="zh-CN" altLang="en-US" sz="1200" i="1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as</a:t>
            </a:r>
            <a:r>
              <a:rPr lang="zh-CN" altLang="en-US" sz="1200" i="1" dirty="0">
                <a:latin typeface="Helvetica" pitchFamily="2" charset="0"/>
              </a:rPr>
              <a:t> </a:t>
            </a:r>
            <a:r>
              <a:rPr lang="en-US" altLang="zh-CN" sz="1200" i="1" dirty="0">
                <a:latin typeface="Helvetica" pitchFamily="2" charset="0"/>
              </a:rPr>
              <a:t>DNTT</a:t>
            </a:r>
            <a:r>
              <a:rPr lang="zh-CN" altLang="en-US" sz="1200" i="1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known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for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adding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nucleotides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V-J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gene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junctions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pre-B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and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pre-T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cells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[Ref].</a:t>
            </a:r>
            <a:endParaRPr lang="en-HK" sz="1200" dirty="0">
              <a:latin typeface="Helvetica" pitchFamily="2" charset="0"/>
            </a:endParaRPr>
          </a:p>
          <a:p>
            <a:r>
              <a:rPr lang="en-HK" sz="1200" b="1" dirty="0">
                <a:latin typeface="Helvetica" pitchFamily="2" charset="0"/>
              </a:rPr>
              <a:t>(d) </a:t>
            </a:r>
            <a:r>
              <a:rPr lang="en-US" altLang="zh-CN" sz="1200" dirty="0">
                <a:latin typeface="Helvetica" pitchFamily="2" charset="0"/>
              </a:rPr>
              <a:t>BCL2-IgH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translocation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examples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show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template-independent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break-end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insertions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all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junction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supporting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split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reads.</a:t>
            </a:r>
            <a:endParaRPr lang="en-HK" sz="1200" dirty="0">
              <a:latin typeface="Helvetica" pitchFamily="2" charset="0"/>
            </a:endParaRPr>
          </a:p>
          <a:p>
            <a:r>
              <a:rPr lang="en-US" altLang="zh-CN" sz="1200" b="1" dirty="0">
                <a:latin typeface="Helvetica" pitchFamily="2" charset="0"/>
              </a:rPr>
              <a:t>(e)</a:t>
            </a:r>
            <a:r>
              <a:rPr lang="zh-CN" altLang="en-US" sz="1200" b="1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Junction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reads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of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MYC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fusions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present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extra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sequence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inserted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during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the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formation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of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translocation.</a:t>
            </a:r>
            <a:r>
              <a:rPr lang="zh-CN" altLang="en-US" sz="1200" dirty="0">
                <a:latin typeface="Helvetica" pitchFamily="2" charset="0"/>
              </a:rPr>
              <a:t> </a:t>
            </a:r>
            <a:endParaRPr lang="en-HK" sz="1200" dirty="0">
              <a:latin typeface="Helvetica" pitchFamily="2" charset="0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73BFDD02-80D1-52A4-9CB5-882444E18C53}"/>
              </a:ext>
            </a:extLst>
          </p:cNvPr>
          <p:cNvSpPr/>
          <p:nvPr/>
        </p:nvSpPr>
        <p:spPr>
          <a:xfrm>
            <a:off x="185232" y="16287979"/>
            <a:ext cx="10542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222222"/>
                </a:solidFill>
                <a:latin typeface="Arial" panose="020B0604020202020204" pitchFamily="34" charset="0"/>
              </a:rPr>
              <a:t>Reference</a:t>
            </a:r>
          </a:p>
          <a:p>
            <a:r>
              <a:rPr lang="en-US" altLang="zh-CN" sz="1000" dirty="0">
                <a:solidFill>
                  <a:srgbClr val="222222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HK" sz="1000" dirty="0">
                <a:solidFill>
                  <a:srgbClr val="222222"/>
                </a:solidFill>
                <a:latin typeface="Arial" panose="020B0604020202020204" pitchFamily="34" charset="0"/>
              </a:rPr>
              <a:t>Lieber, Michael R. "Mechanisms of human lymphoid chromosomal translocations." </a:t>
            </a:r>
            <a:r>
              <a:rPr lang="en-HK" sz="1000" i="1" dirty="0">
                <a:solidFill>
                  <a:srgbClr val="222222"/>
                </a:solidFill>
                <a:latin typeface="Arial" panose="020B0604020202020204" pitchFamily="34" charset="0"/>
              </a:rPr>
              <a:t>Nature Reviews Cancer</a:t>
            </a:r>
            <a:r>
              <a:rPr lang="en-HK" sz="1000" dirty="0">
                <a:solidFill>
                  <a:srgbClr val="222222"/>
                </a:solidFill>
                <a:latin typeface="Arial" panose="020B0604020202020204" pitchFamily="34" charset="0"/>
              </a:rPr>
              <a:t> 16.6 (2016): 387-398.</a:t>
            </a:r>
          </a:p>
          <a:p>
            <a:r>
              <a:rPr lang="en-US" altLang="zh-CN" sz="1000" dirty="0">
                <a:solidFill>
                  <a:srgbClr val="222222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Landau, NATHANIEL R., et al. "Increased frequency of N-region insertion in a murine pre-B-cell line infected with a terminal deoxynucleotidyl transferase retroviral expression vector."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and cellular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7.9 (1987): 3237-3243</a:t>
            </a:r>
            <a:r>
              <a:rPr lang="en-US" altLang="zh-CN" sz="1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22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5F8C6-E4AB-9A00-EE7F-71F7954E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7" y="2294466"/>
            <a:ext cx="5175319" cy="6248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12401-A7DA-FF6A-BA2E-37D68827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7" y="8822766"/>
            <a:ext cx="8883694" cy="5181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97591-22BF-2BEE-0084-2DE188B0E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91" y="592666"/>
            <a:ext cx="4913669" cy="467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1E5F9-BDA4-F7AD-45EC-FDED6680D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64" y="5272350"/>
            <a:ext cx="4913670" cy="31276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F1DCC6B-EA2B-D6DD-0598-7F94569D31B6}"/>
              </a:ext>
            </a:extLst>
          </p:cNvPr>
          <p:cNvSpPr/>
          <p:nvPr/>
        </p:nvSpPr>
        <p:spPr>
          <a:xfrm>
            <a:off x="499441" y="592666"/>
            <a:ext cx="57594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dirty="0">
                <a:solidFill>
                  <a:srgbClr val="222222"/>
                </a:solidFill>
                <a:latin typeface="Arial" panose="020B0604020202020204" pitchFamily="34" charset="0"/>
              </a:rPr>
              <a:t>Lieber, Michael R. "Mechanisms of human lymphoid chromosomal translocations." </a:t>
            </a:r>
            <a:r>
              <a:rPr lang="en-HK" i="1" dirty="0">
                <a:solidFill>
                  <a:srgbClr val="222222"/>
                </a:solidFill>
                <a:latin typeface="Arial" panose="020B0604020202020204" pitchFamily="34" charset="0"/>
              </a:rPr>
              <a:t>Nature Reviews Cancer</a:t>
            </a:r>
            <a:r>
              <a:rPr lang="en-HK" dirty="0">
                <a:solidFill>
                  <a:srgbClr val="222222"/>
                </a:solidFill>
                <a:latin typeface="Arial" panose="020B0604020202020204" pitchFamily="34" charset="0"/>
              </a:rPr>
              <a:t> 16.6 (2016): 387-398.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6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039">
            <a:extLst>
              <a:ext uri="{FF2B5EF4-FFF2-40B4-BE49-F238E27FC236}">
                <a16:creationId xmlns:a16="http://schemas.microsoft.com/office/drawing/2014/main" id="{BC4662AE-397B-5A4E-A445-81E22EA4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663" y="3909104"/>
            <a:ext cx="2448000" cy="231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9CDB1-CB54-0643-9AE4-4FB3639721A0}"/>
              </a:ext>
            </a:extLst>
          </p:cNvPr>
          <p:cNvSpPr txBox="1"/>
          <p:nvPr/>
        </p:nvSpPr>
        <p:spPr>
          <a:xfrm>
            <a:off x="91581" y="147061"/>
            <a:ext cx="3536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latin typeface="Helvetica" pitchFamily="2" charset="0"/>
              </a:rPr>
              <a:t>A</a:t>
            </a:r>
            <a:endParaRPr lang="en-US" sz="1400" b="1" dirty="0">
              <a:latin typeface="Helvetica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55BB88-FD6F-A148-8AE0-B35685047BF6}"/>
              </a:ext>
            </a:extLst>
          </p:cNvPr>
          <p:cNvSpPr txBox="1"/>
          <p:nvPr/>
        </p:nvSpPr>
        <p:spPr>
          <a:xfrm>
            <a:off x="5659850" y="156334"/>
            <a:ext cx="3536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latin typeface="Helvetica" pitchFamily="2" charset="0"/>
              </a:rPr>
              <a:t>B</a:t>
            </a:r>
            <a:endParaRPr lang="en-US" sz="1400" b="1" dirty="0">
              <a:latin typeface="Helvetica" pitchFamily="2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076FAC5-2294-BD43-ADC5-0148B56B2456}"/>
              </a:ext>
            </a:extLst>
          </p:cNvPr>
          <p:cNvGrpSpPr/>
          <p:nvPr/>
        </p:nvGrpSpPr>
        <p:grpSpPr>
          <a:xfrm>
            <a:off x="5882683" y="427229"/>
            <a:ext cx="3415403" cy="2672722"/>
            <a:chOff x="375421" y="3854944"/>
            <a:chExt cx="3310206" cy="259040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3FB0F99-B4D3-9D41-8A7F-6D8732C3A8BB}"/>
                </a:ext>
              </a:extLst>
            </p:cNvPr>
            <p:cNvGrpSpPr/>
            <p:nvPr/>
          </p:nvGrpSpPr>
          <p:grpSpPr>
            <a:xfrm>
              <a:off x="375421" y="3943326"/>
              <a:ext cx="2751086" cy="2502018"/>
              <a:chOff x="506703" y="3950762"/>
              <a:chExt cx="2751086" cy="2502018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BCDD712-63C2-3240-BCFA-F1C12D334B9F}"/>
                  </a:ext>
                </a:extLst>
              </p:cNvPr>
              <p:cNvSpPr txBox="1"/>
              <p:nvPr/>
            </p:nvSpPr>
            <p:spPr>
              <a:xfrm>
                <a:off x="3029911" y="6181379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3</a:t>
                </a:r>
                <a:endParaRPr lang="en-US" sz="800" dirty="0">
                  <a:latin typeface="Helvetica" pitchFamily="2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A5E72A7-8E19-0749-B536-B1A7318BF9DC}"/>
                  </a:ext>
                </a:extLst>
              </p:cNvPr>
              <p:cNvGrpSpPr/>
              <p:nvPr/>
            </p:nvGrpSpPr>
            <p:grpSpPr>
              <a:xfrm>
                <a:off x="506703" y="3950762"/>
                <a:ext cx="2680997" cy="2502018"/>
                <a:chOff x="506703" y="3950762"/>
                <a:chExt cx="2680997" cy="2502018"/>
              </a:xfrm>
            </p:grpSpPr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BE8EBF47-4D91-3A4A-B108-F3686A2DC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386" t="2451" r="14452" b="10359"/>
                <a:stretch/>
              </p:blipFill>
              <p:spPr>
                <a:xfrm>
                  <a:off x="762004" y="3991847"/>
                  <a:ext cx="2425696" cy="2207838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9DECB4C-6249-7240-AD62-B0C6ECD262E0}"/>
                    </a:ext>
                  </a:extLst>
                </p:cNvPr>
                <p:cNvSpPr txBox="1"/>
                <p:nvPr/>
              </p:nvSpPr>
              <p:spPr>
                <a:xfrm>
                  <a:off x="669226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-3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1004B55-B518-264A-8E5A-75653CBB7571}"/>
                    </a:ext>
                  </a:extLst>
                </p:cNvPr>
                <p:cNvSpPr txBox="1"/>
                <p:nvPr/>
              </p:nvSpPr>
              <p:spPr>
                <a:xfrm>
                  <a:off x="1062144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-2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59760B3-709B-854E-8558-E311CE313D9A}"/>
                    </a:ext>
                  </a:extLst>
                </p:cNvPr>
                <p:cNvSpPr txBox="1"/>
                <p:nvPr/>
              </p:nvSpPr>
              <p:spPr>
                <a:xfrm>
                  <a:off x="1455062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-1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63CE425-CB83-8F48-9531-8736F84D004A}"/>
                    </a:ext>
                  </a:extLst>
                </p:cNvPr>
                <p:cNvSpPr txBox="1"/>
                <p:nvPr/>
              </p:nvSpPr>
              <p:spPr>
                <a:xfrm>
                  <a:off x="1857505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0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76A17CE-2F09-4541-814A-F977AC5BCD65}"/>
                    </a:ext>
                  </a:extLst>
                </p:cNvPr>
                <p:cNvSpPr txBox="1"/>
                <p:nvPr/>
              </p:nvSpPr>
              <p:spPr>
                <a:xfrm>
                  <a:off x="2250423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Helvetica" pitchFamily="2" charset="0"/>
                    </a:rPr>
                    <a:t>1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24F6D2D-EB2A-3646-BE45-E511650E8AF7}"/>
                    </a:ext>
                  </a:extLst>
                </p:cNvPr>
                <p:cNvSpPr txBox="1"/>
                <p:nvPr/>
              </p:nvSpPr>
              <p:spPr>
                <a:xfrm>
                  <a:off x="2640166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2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E01713-4F34-1549-A592-1B5B9B74D2F2}"/>
                    </a:ext>
                  </a:extLst>
                </p:cNvPr>
                <p:cNvSpPr txBox="1"/>
                <p:nvPr/>
              </p:nvSpPr>
              <p:spPr>
                <a:xfrm>
                  <a:off x="1192088" y="6329669"/>
                  <a:ext cx="1574693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Expression of </a:t>
                  </a:r>
                  <a:r>
                    <a:rPr lang="en-US" altLang="zh-CN" sz="800" i="1" dirty="0">
                      <a:latin typeface="Helvetica" pitchFamily="2" charset="0"/>
                    </a:rPr>
                    <a:t>PAX5</a:t>
                  </a:r>
                  <a:r>
                    <a:rPr lang="en-US" altLang="zh-CN" sz="800" dirty="0">
                      <a:latin typeface="Helvetica" pitchFamily="2" charset="0"/>
                    </a:rPr>
                    <a:t> (Z-score)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E3B8A5D-9A32-854F-9D7D-1B489BF25D3D}"/>
                    </a:ext>
                  </a:extLst>
                </p:cNvPr>
                <p:cNvSpPr txBox="1"/>
                <p:nvPr/>
              </p:nvSpPr>
              <p:spPr>
                <a:xfrm rot="16200000">
                  <a:off x="-219088" y="5035622"/>
                  <a:ext cx="1574693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Expression of </a:t>
                  </a:r>
                  <a:r>
                    <a:rPr lang="en-US" altLang="zh-CN" sz="800" i="1" dirty="0">
                      <a:latin typeface="Helvetica" pitchFamily="2" charset="0"/>
                    </a:rPr>
                    <a:t>ZCCHC7</a:t>
                  </a:r>
                  <a:r>
                    <a:rPr lang="en-US" altLang="zh-CN" sz="800" dirty="0">
                      <a:latin typeface="Helvetica" pitchFamily="2" charset="0"/>
                    </a:rPr>
                    <a:t> (Z-score)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795EF2-2C63-534D-A865-6CE71FCADD54}"/>
                    </a:ext>
                  </a:extLst>
                </p:cNvPr>
                <p:cNvSpPr txBox="1"/>
                <p:nvPr/>
              </p:nvSpPr>
              <p:spPr>
                <a:xfrm>
                  <a:off x="521602" y="61051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-3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2349B8-0DE7-3648-A4DE-4AA681CBD143}"/>
                    </a:ext>
                  </a:extLst>
                </p:cNvPr>
                <p:cNvSpPr txBox="1"/>
                <p:nvPr/>
              </p:nvSpPr>
              <p:spPr>
                <a:xfrm>
                  <a:off x="521602" y="5746107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-2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796BB6D-C0BC-EA42-8266-81940E536ABC}"/>
                    </a:ext>
                  </a:extLst>
                </p:cNvPr>
                <p:cNvSpPr txBox="1"/>
                <p:nvPr/>
              </p:nvSpPr>
              <p:spPr>
                <a:xfrm>
                  <a:off x="521602" y="5387038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-1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FEDE13E-EFFF-E544-BE06-C181AE25293D}"/>
                    </a:ext>
                  </a:extLst>
                </p:cNvPr>
                <p:cNvSpPr txBox="1"/>
                <p:nvPr/>
              </p:nvSpPr>
              <p:spPr>
                <a:xfrm>
                  <a:off x="521602" y="502796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0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D036639-8100-D748-BECA-98A372DDBAD4}"/>
                    </a:ext>
                  </a:extLst>
                </p:cNvPr>
                <p:cNvSpPr txBox="1"/>
                <p:nvPr/>
              </p:nvSpPr>
              <p:spPr>
                <a:xfrm>
                  <a:off x="521602" y="4668900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800" dirty="0">
                      <a:latin typeface="Helvetica" pitchFamily="2" charset="0"/>
                    </a:rPr>
                    <a:t>1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91AB82D-C74F-A04D-8CE6-755227EF5AFF}"/>
                    </a:ext>
                  </a:extLst>
                </p:cNvPr>
                <p:cNvSpPr txBox="1"/>
                <p:nvPr/>
              </p:nvSpPr>
              <p:spPr>
                <a:xfrm>
                  <a:off x="521602" y="4309831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2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CC23F66-C907-434C-AFEF-FED1F17EDA8E}"/>
                    </a:ext>
                  </a:extLst>
                </p:cNvPr>
                <p:cNvSpPr txBox="1"/>
                <p:nvPr/>
              </p:nvSpPr>
              <p:spPr>
                <a:xfrm>
                  <a:off x="521602" y="3950762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3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8AF4DD2-F8EB-1644-B3E3-CA081EECA19B}"/>
                </a:ext>
              </a:extLst>
            </p:cNvPr>
            <p:cNvGrpSpPr/>
            <p:nvPr/>
          </p:nvGrpSpPr>
          <p:grpSpPr>
            <a:xfrm>
              <a:off x="3007284" y="4735925"/>
              <a:ext cx="678343" cy="572949"/>
              <a:chOff x="3210015" y="3762771"/>
              <a:chExt cx="678343" cy="572949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3839129-B9DA-654F-9C99-99A95518E4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7852" y="4070383"/>
                <a:ext cx="64800" cy="64800"/>
              </a:xfrm>
              <a:prstGeom prst="ellipse">
                <a:avLst/>
              </a:prstGeom>
              <a:solidFill>
                <a:srgbClr val="FD8D7E"/>
              </a:solidFill>
              <a:ln w="12700">
                <a:solidFill>
                  <a:srgbClr val="FD89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9E2FDBA-CA82-BB45-961D-4B9748D175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7852" y="4234507"/>
                <a:ext cx="64800" cy="64800"/>
              </a:xfrm>
              <a:prstGeom prst="ellipse">
                <a:avLst/>
              </a:prstGeom>
              <a:solidFill>
                <a:srgbClr val="98D7CC"/>
              </a:solidFill>
              <a:ln w="12700">
                <a:solidFill>
                  <a:srgbClr val="90D4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F08DE-678D-994D-A188-2BA1200626E6}"/>
                  </a:ext>
                </a:extLst>
              </p:cNvPr>
              <p:cNvSpPr txBox="1"/>
              <p:nvPr/>
            </p:nvSpPr>
            <p:spPr>
              <a:xfrm>
                <a:off x="3210015" y="3762771"/>
                <a:ext cx="67834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dirty="0">
                    <a:latin typeface="Helvetica" pitchFamily="2" charset="0"/>
                  </a:rPr>
                  <a:t>Copy number of </a:t>
                </a:r>
                <a:r>
                  <a:rPr lang="en-US" sz="800" b="1" i="1" dirty="0">
                    <a:latin typeface="Helvetica" pitchFamily="2" charset="0"/>
                  </a:rPr>
                  <a:t>ZCCHC7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C7D3C11-3A91-064A-A121-1E1EF78A78D2}"/>
                  </a:ext>
                </a:extLst>
              </p:cNvPr>
              <p:cNvSpPr txBox="1"/>
              <p:nvPr/>
            </p:nvSpPr>
            <p:spPr>
              <a:xfrm>
                <a:off x="3300252" y="4050563"/>
                <a:ext cx="417957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" pitchFamily="2" charset="0"/>
                  </a:rPr>
                  <a:t>Gain</a:t>
                </a:r>
                <a:endParaRPr lang="en-US" sz="800" i="1" dirty="0">
                  <a:latin typeface="Helvetica" pitchFamily="2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C89FF9D-AE75-FF48-81D8-49EC012D9F76}"/>
                  </a:ext>
                </a:extLst>
              </p:cNvPr>
              <p:cNvSpPr txBox="1"/>
              <p:nvPr/>
            </p:nvSpPr>
            <p:spPr>
              <a:xfrm>
                <a:off x="3364700" y="4212609"/>
                <a:ext cx="491676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" pitchFamily="2" charset="0"/>
                  </a:rPr>
                  <a:t>Wild type</a:t>
                </a:r>
                <a:endParaRPr lang="en-US" sz="800" i="1" dirty="0">
                  <a:latin typeface="Helvetica" pitchFamily="2" charset="0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C7D7D7-D18B-BA43-9873-D26A4B22F6C3}"/>
                </a:ext>
              </a:extLst>
            </p:cNvPr>
            <p:cNvSpPr txBox="1"/>
            <p:nvPr/>
          </p:nvSpPr>
          <p:spPr>
            <a:xfrm>
              <a:off x="925472" y="3854944"/>
              <a:ext cx="195768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Spearman’s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correlation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coefficient = -0.627</a:t>
              </a:r>
              <a:endParaRPr lang="en-US" sz="800" dirty="0">
                <a:latin typeface="Helvetica" pitchFamily="2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8FEFCBD-95A0-1A48-B6C3-53A3C20BD690}"/>
              </a:ext>
            </a:extLst>
          </p:cNvPr>
          <p:cNvSpPr txBox="1"/>
          <p:nvPr/>
        </p:nvSpPr>
        <p:spPr>
          <a:xfrm>
            <a:off x="9202780" y="150995"/>
            <a:ext cx="3536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latin typeface="Helvetica" pitchFamily="2" charset="0"/>
              </a:rPr>
              <a:t>C</a:t>
            </a:r>
            <a:endParaRPr lang="en-US" sz="1400" b="1" dirty="0">
              <a:latin typeface="Helvetica" pitchFamily="2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9B26FA5-E502-5A47-9B98-CD6E8CD464E6}"/>
              </a:ext>
            </a:extLst>
          </p:cNvPr>
          <p:cNvGrpSpPr/>
          <p:nvPr/>
        </p:nvGrpSpPr>
        <p:grpSpPr>
          <a:xfrm>
            <a:off x="9536959" y="397212"/>
            <a:ext cx="1631258" cy="2703273"/>
            <a:chOff x="3984102" y="3825798"/>
            <a:chExt cx="1631258" cy="27032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3F2A7F-2F3C-164C-929D-7CF806EA11A9}"/>
                </a:ext>
              </a:extLst>
            </p:cNvPr>
            <p:cNvSpPr/>
            <p:nvPr/>
          </p:nvSpPr>
          <p:spPr>
            <a:xfrm rot="19500000">
              <a:off x="4636731" y="6190517"/>
              <a:ext cx="8532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rgbClr val="000000"/>
                  </a:solidFill>
                  <a:latin typeface="Helvetica" pitchFamily="2" charset="0"/>
                </a:rPr>
                <a:t>Gene pairs in </a:t>
              </a:r>
            </a:p>
            <a:p>
              <a:pPr algn="ctr"/>
              <a:r>
                <a:rPr lang="en-US" altLang="zh-CN" sz="800" dirty="0">
                  <a:solidFill>
                    <a:srgbClr val="000000"/>
                  </a:solidFill>
                  <a:latin typeface="Helvetica" pitchFamily="2" charset="0"/>
                </a:rPr>
                <a:t>same</a:t>
              </a:r>
              <a:r>
                <a:rPr lang="zh-CN" altLang="en-US" sz="8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800" dirty="0">
                  <a:solidFill>
                    <a:srgbClr val="000000"/>
                  </a:solidFill>
                  <a:latin typeface="Helvetica" pitchFamily="2" charset="0"/>
                </a:rPr>
                <a:t>direction</a:t>
              </a:r>
              <a:endParaRPr lang="en-US" sz="8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2EA395-32FB-DA4F-87B5-695C7554EA4E}"/>
                </a:ext>
              </a:extLst>
            </p:cNvPr>
            <p:cNvSpPr/>
            <p:nvPr/>
          </p:nvSpPr>
          <p:spPr>
            <a:xfrm rot="19500000">
              <a:off x="3984102" y="6183625"/>
              <a:ext cx="9941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rgbClr val="000000"/>
                  </a:solidFill>
                  <a:latin typeface="Helvetica" pitchFamily="2" charset="0"/>
                </a:rPr>
                <a:t>Gene pairs in</a:t>
              </a:r>
            </a:p>
            <a:p>
              <a:pPr algn="ctr"/>
              <a:r>
                <a:rPr lang="en-US" altLang="zh-CN" sz="800" dirty="0">
                  <a:solidFill>
                    <a:srgbClr val="000000"/>
                  </a:solidFill>
                  <a:latin typeface="Helvetica" pitchFamily="2" charset="0"/>
                </a:rPr>
                <a:t>opposite</a:t>
              </a:r>
              <a:r>
                <a:rPr lang="zh-CN" altLang="en-US" sz="8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800" dirty="0">
                  <a:solidFill>
                    <a:srgbClr val="000000"/>
                  </a:solidFill>
                  <a:latin typeface="Helvetica" pitchFamily="2" charset="0"/>
                </a:rPr>
                <a:t>direction</a:t>
              </a:r>
              <a:endParaRPr lang="en-US" sz="800" dirty="0">
                <a:latin typeface="Helvetica" pitchFamily="2" charset="0"/>
              </a:endParaRP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293A96C-D413-C745-AC2B-D8096D8DA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459" b="14126"/>
            <a:stretch/>
          </p:blipFill>
          <p:spPr>
            <a:xfrm>
              <a:off x="4408703" y="3952930"/>
              <a:ext cx="1206657" cy="2150829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D8FC7AD-9C8C-BC41-B630-FCCBACBE96CA}"/>
                </a:ext>
              </a:extLst>
            </p:cNvPr>
            <p:cNvSpPr txBox="1"/>
            <p:nvPr/>
          </p:nvSpPr>
          <p:spPr>
            <a:xfrm>
              <a:off x="4684329" y="3825798"/>
              <a:ext cx="70143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>
                  <a:latin typeface="Helvetica" pitchFamily="2" charset="0"/>
                </a:rPr>
                <a:t>p-value = 0.</a:t>
              </a:r>
              <a:r>
                <a:rPr lang="en-US" altLang="zh-CN" sz="800" dirty="0">
                  <a:latin typeface="Helvetica" pitchFamily="2" charset="0"/>
                </a:rPr>
                <a:t>2</a:t>
              </a:r>
              <a:r>
                <a:rPr lang="en-US" sz="800" dirty="0">
                  <a:latin typeface="Helvetica" pitchFamily="2" charset="0"/>
                </a:rPr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15C95C-6082-B046-BDF0-75AB764019D2}"/>
                </a:ext>
              </a:extLst>
            </p:cNvPr>
            <p:cNvSpPr txBox="1"/>
            <p:nvPr/>
          </p:nvSpPr>
          <p:spPr>
            <a:xfrm rot="16200000">
              <a:off x="3243488" y="5014381"/>
              <a:ext cx="174958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Spearman’s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correlation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coefficient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A5906C-A6A9-EA4C-8066-2347E07FAF3A}"/>
                </a:ext>
              </a:extLst>
            </p:cNvPr>
            <p:cNvSpPr txBox="1"/>
            <p:nvPr/>
          </p:nvSpPr>
          <p:spPr>
            <a:xfrm>
              <a:off x="4165872" y="6012594"/>
              <a:ext cx="22787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-1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2EB202-97C4-E842-B581-6A51B09A398F}"/>
                </a:ext>
              </a:extLst>
            </p:cNvPr>
            <p:cNvSpPr txBox="1"/>
            <p:nvPr/>
          </p:nvSpPr>
          <p:spPr>
            <a:xfrm>
              <a:off x="4165872" y="5005165"/>
              <a:ext cx="22787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0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F226E8C-4D83-D74A-ACB7-4383E58C8819}"/>
                </a:ext>
              </a:extLst>
            </p:cNvPr>
            <p:cNvSpPr txBox="1"/>
            <p:nvPr/>
          </p:nvSpPr>
          <p:spPr>
            <a:xfrm>
              <a:off x="4165872" y="5508880"/>
              <a:ext cx="22787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-0.5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D0593D-FB71-6B42-BA2A-8A54D7FDC775}"/>
                </a:ext>
              </a:extLst>
            </p:cNvPr>
            <p:cNvSpPr txBox="1"/>
            <p:nvPr/>
          </p:nvSpPr>
          <p:spPr>
            <a:xfrm>
              <a:off x="4165872" y="4501450"/>
              <a:ext cx="22787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0.5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D0CF4E-7104-9F4C-A20A-233E5EA36215}"/>
                </a:ext>
              </a:extLst>
            </p:cNvPr>
            <p:cNvSpPr txBox="1"/>
            <p:nvPr/>
          </p:nvSpPr>
          <p:spPr>
            <a:xfrm>
              <a:off x="4165872" y="3997735"/>
              <a:ext cx="22787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1</a:t>
              </a:r>
              <a:endParaRPr lang="en-US" sz="800" dirty="0">
                <a:latin typeface="Helvetica" pitchFamily="2" charset="0"/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3D8F869-6DEB-C043-9019-09A519E689C1}"/>
              </a:ext>
            </a:extLst>
          </p:cNvPr>
          <p:cNvSpPr/>
          <p:nvPr/>
        </p:nvSpPr>
        <p:spPr>
          <a:xfrm>
            <a:off x="127000" y="15071607"/>
            <a:ext cx="1259927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800" b="1" dirty="0">
                <a:latin typeface="Helvetica" pitchFamily="2" charset="0"/>
              </a:rPr>
              <a:t>Supplementary Figure 1. A pipeline to predict potential enhancer retargeting gene pairs in DLBCL based on negative correlation between gene expression. </a:t>
            </a:r>
          </a:p>
          <a:p>
            <a:r>
              <a:rPr lang="en-HK" sz="800" b="1" dirty="0">
                <a:latin typeface="Helvetica" pitchFamily="2" charset="0"/>
              </a:rPr>
              <a:t>(a) </a:t>
            </a:r>
            <a:r>
              <a:rPr lang="en-US" altLang="zh-CN" sz="800" dirty="0">
                <a:latin typeface="Helvetica" pitchFamily="2" charset="0"/>
              </a:rPr>
              <a:t>Distribution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of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spearman’s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correlation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coefficient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between RNA expression of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two genes.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In total, 19676 gene pairs that located within same TAD were investigated by analyzing transcriptome data of 11 DLBCL cell lines from Morin et al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b="1" dirty="0">
                <a:latin typeface="Helvetica" pitchFamily="2" charset="0"/>
              </a:rPr>
              <a:t>[Ref]</a:t>
            </a:r>
            <a:r>
              <a:rPr lang="en-US" altLang="zh-CN" sz="800" dirty="0">
                <a:latin typeface="Helvetica" pitchFamily="2" charset="0"/>
              </a:rPr>
              <a:t>.</a:t>
            </a:r>
            <a:endParaRPr lang="en-US" sz="800" dirty="0">
              <a:latin typeface="Helvetica" pitchFamily="2" charset="0"/>
            </a:endParaRPr>
          </a:p>
          <a:p>
            <a:r>
              <a:rPr lang="en-HK" sz="800" b="1" dirty="0">
                <a:latin typeface="Helvetica" pitchFamily="2" charset="0"/>
              </a:rPr>
              <a:t>(b) </a:t>
            </a:r>
            <a:r>
              <a:rPr lang="en-HK" sz="800" dirty="0">
                <a:latin typeface="Helvetica" pitchFamily="2" charset="0"/>
              </a:rPr>
              <a:t>Significant negative correlation between RNA expression of PAX5 and ZCCHC7.</a:t>
            </a:r>
          </a:p>
          <a:p>
            <a:r>
              <a:rPr lang="en-HK" sz="800" b="1" dirty="0">
                <a:latin typeface="Helvetica" pitchFamily="2" charset="0"/>
              </a:rPr>
              <a:t>(c) </a:t>
            </a:r>
            <a:r>
              <a:rPr lang="en-HK" sz="800" dirty="0">
                <a:latin typeface="Helvetica" pitchFamily="2" charset="0"/>
              </a:rPr>
              <a:t>Comparison of </a:t>
            </a:r>
            <a:r>
              <a:rPr lang="en-US" altLang="zh-CN" sz="800" dirty="0">
                <a:latin typeface="Helvetica" pitchFamily="2" charset="0"/>
              </a:rPr>
              <a:t>spearman’s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correlation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coefficient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between gene pairs in opposite direction and gene pairs in identical direction.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The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p-value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=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0.27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was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calculated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by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 err="1">
                <a:latin typeface="Helvetica" pitchFamily="2" charset="0"/>
              </a:rPr>
              <a:t>wilcoxon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rank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sum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test.</a:t>
            </a:r>
            <a:r>
              <a:rPr lang="zh-CN" altLang="en-US" sz="800" dirty="0">
                <a:latin typeface="Helvetica" pitchFamily="2" charset="0"/>
              </a:rPr>
              <a:t> </a:t>
            </a:r>
            <a:endParaRPr lang="en-HK" sz="800" dirty="0">
              <a:latin typeface="Helvetica" pitchFamily="2" charset="0"/>
            </a:endParaRPr>
          </a:p>
          <a:p>
            <a:r>
              <a:rPr lang="en-HK" sz="800" b="1" dirty="0">
                <a:latin typeface="Helvetica" pitchFamily="2" charset="0"/>
              </a:rPr>
              <a:t>(d) </a:t>
            </a:r>
            <a:r>
              <a:rPr lang="en-HK" sz="800" dirty="0">
                <a:latin typeface="Helvetica" pitchFamily="2" charset="0"/>
              </a:rPr>
              <a:t>Potential enhancer retargeting candidates predicted via RNA expression and </a:t>
            </a:r>
            <a:r>
              <a:rPr lang="en-HK" sz="800" dirty="0" err="1">
                <a:latin typeface="Helvetica" pitchFamily="2" charset="0"/>
              </a:rPr>
              <a:t>artific</a:t>
            </a:r>
            <a:r>
              <a:rPr lang="en-US" altLang="zh-CN" sz="800" dirty="0" err="1">
                <a:latin typeface="Helvetica" pitchFamily="2" charset="0"/>
              </a:rPr>
              <a:t>i</a:t>
            </a:r>
            <a:r>
              <a:rPr lang="en-HK" sz="800" dirty="0">
                <a:latin typeface="Helvetica" pitchFamily="2" charset="0"/>
              </a:rPr>
              <a:t>al experience.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The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p-value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were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estimated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by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“</a:t>
            </a:r>
            <a:r>
              <a:rPr lang="en-US" altLang="zh-CN" sz="800" dirty="0" err="1">
                <a:latin typeface="Helvetica" pitchFamily="2" charset="0"/>
              </a:rPr>
              <a:t>rankPvalue</a:t>
            </a:r>
            <a:r>
              <a:rPr lang="en-US" altLang="zh-CN" sz="800" dirty="0">
                <a:latin typeface="Helvetica" pitchFamily="2" charset="0"/>
              </a:rPr>
              <a:t>”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method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based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rank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of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spearman’s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correlation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coefficient,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mean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expression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of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gene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A,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and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mean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expression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of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gene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B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b="1" dirty="0">
                <a:latin typeface="Helvetica" pitchFamily="2" charset="0"/>
              </a:rPr>
              <a:t>[Ref]</a:t>
            </a:r>
            <a:r>
              <a:rPr lang="en-US" altLang="zh-CN" sz="800" dirty="0">
                <a:latin typeface="Helvetica" pitchFamily="2" charset="0"/>
              </a:rPr>
              <a:t>.</a:t>
            </a:r>
            <a:r>
              <a:rPr lang="zh-CN" altLang="en-US" sz="800" dirty="0">
                <a:latin typeface="Helvetica" pitchFamily="2" charset="0"/>
              </a:rPr>
              <a:t>  </a:t>
            </a:r>
            <a:endParaRPr lang="en-HK" sz="800" dirty="0">
              <a:latin typeface="Helvetica" pitchFamily="2" charset="0"/>
            </a:endParaRPr>
          </a:p>
          <a:p>
            <a:r>
              <a:rPr lang="en-HK" sz="800" b="1" dirty="0">
                <a:latin typeface="Helvetica" pitchFamily="2" charset="0"/>
              </a:rPr>
              <a:t>(e) </a:t>
            </a:r>
            <a:r>
              <a:rPr lang="en-HK" sz="800" dirty="0">
                <a:latin typeface="Helvetica" pitchFamily="2" charset="0"/>
              </a:rPr>
              <a:t>Significant negative correlation between RNA expression of </a:t>
            </a:r>
            <a:r>
              <a:rPr lang="en-US" altLang="zh-CN" sz="800" dirty="0">
                <a:latin typeface="Helvetica" pitchFamily="2" charset="0"/>
              </a:rPr>
              <a:t>IKZF3</a:t>
            </a:r>
            <a:r>
              <a:rPr lang="en-HK" sz="800" dirty="0">
                <a:latin typeface="Helvetica" pitchFamily="2" charset="0"/>
              </a:rPr>
              <a:t> and </a:t>
            </a:r>
            <a:r>
              <a:rPr lang="en-US" altLang="zh-CN" sz="800" dirty="0">
                <a:latin typeface="Helvetica" pitchFamily="2" charset="0"/>
              </a:rPr>
              <a:t>STARD3</a:t>
            </a:r>
            <a:r>
              <a:rPr lang="en-HK" sz="800" dirty="0">
                <a:latin typeface="Helvetica" pitchFamily="2" charset="0"/>
              </a:rPr>
              <a:t>.</a:t>
            </a:r>
          </a:p>
          <a:p>
            <a:r>
              <a:rPr lang="en-US" altLang="zh-CN" sz="800" b="1" dirty="0">
                <a:latin typeface="Helvetica" pitchFamily="2" charset="0"/>
              </a:rPr>
              <a:t>(f)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Position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of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IKZF3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and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STARD3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hg38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genome,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and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somatic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mutations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enriched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in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promotor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of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IKZF3.</a:t>
            </a:r>
          </a:p>
          <a:p>
            <a:r>
              <a:rPr lang="en-US" altLang="zh-CN" sz="800" b="1" dirty="0">
                <a:latin typeface="Helvetica" pitchFamily="2" charset="0"/>
              </a:rPr>
              <a:t>(g)</a:t>
            </a:r>
            <a:r>
              <a:rPr lang="zh-CN" altLang="en-US" sz="800" b="1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Position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of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FAM102A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and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SLC25A25-AS1on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genome,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and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somatic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mutations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enriched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in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promotor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of</a:t>
            </a:r>
            <a:r>
              <a:rPr lang="zh-CN" altLang="en-US" sz="800" dirty="0">
                <a:latin typeface="Helvetica" pitchFamily="2" charset="0"/>
              </a:rPr>
              <a:t> </a:t>
            </a:r>
            <a:r>
              <a:rPr lang="en-US" altLang="zh-CN" sz="800" dirty="0">
                <a:latin typeface="Helvetica" pitchFamily="2" charset="0"/>
              </a:rPr>
              <a:t>FAM102A.</a:t>
            </a:r>
          </a:p>
          <a:p>
            <a:endParaRPr lang="en-HK" sz="1000" dirty="0"/>
          </a:p>
        </p:txBody>
      </p:sp>
      <p:pic>
        <p:nvPicPr>
          <p:cNvPr id="1028" name="Picture 4" descr="page22image18640704">
            <a:extLst>
              <a:ext uri="{FF2B5EF4-FFF2-40B4-BE49-F238E27FC236}">
                <a16:creationId xmlns:a16="http://schemas.microsoft.com/office/drawing/2014/main" id="{3ED21386-2202-C440-AACC-D21A5464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11163"/>
            <a:ext cx="863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F3FB070-63B2-F049-84A1-0ACF2EEB35FF}"/>
              </a:ext>
            </a:extLst>
          </p:cNvPr>
          <p:cNvGrpSpPr/>
          <p:nvPr/>
        </p:nvGrpSpPr>
        <p:grpSpPr>
          <a:xfrm>
            <a:off x="272660" y="7130898"/>
            <a:ext cx="11071239" cy="3830817"/>
            <a:chOff x="241887" y="7049463"/>
            <a:chExt cx="11071239" cy="3830817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684C1C95-B8E1-204D-8D3B-1ADA63257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015"/>
            <a:stretch/>
          </p:blipFill>
          <p:spPr>
            <a:xfrm>
              <a:off x="870720" y="7049463"/>
              <a:ext cx="10442406" cy="3830817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474F42A-9765-AC4F-99B4-C646FEF610F9}"/>
                </a:ext>
              </a:extLst>
            </p:cNvPr>
            <p:cNvSpPr txBox="1"/>
            <p:nvPr/>
          </p:nvSpPr>
          <p:spPr>
            <a:xfrm>
              <a:off x="624393" y="7134141"/>
              <a:ext cx="35787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TAD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F3B6F62-B33B-4947-9118-E9D8082135E8}"/>
                </a:ext>
              </a:extLst>
            </p:cNvPr>
            <p:cNvSpPr txBox="1"/>
            <p:nvPr/>
          </p:nvSpPr>
          <p:spPr>
            <a:xfrm>
              <a:off x="241887" y="7588289"/>
              <a:ext cx="74038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Compartment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1985B71-D166-9143-AFF3-F9E619FF36EC}"/>
                </a:ext>
              </a:extLst>
            </p:cNvPr>
            <p:cNvSpPr txBox="1"/>
            <p:nvPr/>
          </p:nvSpPr>
          <p:spPr>
            <a:xfrm>
              <a:off x="241887" y="8049694"/>
              <a:ext cx="74038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Insulation</a:t>
              </a:r>
            </a:p>
            <a:p>
              <a:pPr algn="r"/>
              <a:r>
                <a:rPr lang="en-US" sz="800" dirty="0">
                  <a:latin typeface="Helvetica" pitchFamily="2" charset="0"/>
                </a:rPr>
                <a:t>score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0077616-D2D5-F04C-A136-F472E89F2B94}"/>
                </a:ext>
              </a:extLst>
            </p:cNvPr>
            <p:cNvSpPr txBox="1"/>
            <p:nvPr/>
          </p:nvSpPr>
          <p:spPr>
            <a:xfrm>
              <a:off x="241887" y="8460044"/>
              <a:ext cx="74038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CTCF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BA6699-7205-8846-BF34-49C48A851877}"/>
                </a:ext>
              </a:extLst>
            </p:cNvPr>
            <p:cNvSpPr txBox="1"/>
            <p:nvPr/>
          </p:nvSpPr>
          <p:spPr>
            <a:xfrm>
              <a:off x="241887" y="8732766"/>
              <a:ext cx="74038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H3K27ac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546DA3E-0E97-994E-AE92-61E30E61BE26}"/>
                </a:ext>
              </a:extLst>
            </p:cNvPr>
            <p:cNvSpPr txBox="1"/>
            <p:nvPr/>
          </p:nvSpPr>
          <p:spPr>
            <a:xfrm>
              <a:off x="241887" y="8990973"/>
              <a:ext cx="74038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800" dirty="0">
                  <a:latin typeface="Helvetica" pitchFamily="2" charset="0"/>
                </a:rPr>
                <a:t>H3K4me3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38189FF-0F50-B24B-9351-D06D9EC6C97F}"/>
                </a:ext>
              </a:extLst>
            </p:cNvPr>
            <p:cNvSpPr txBox="1"/>
            <p:nvPr/>
          </p:nvSpPr>
          <p:spPr>
            <a:xfrm>
              <a:off x="241887" y="9387065"/>
              <a:ext cx="74038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>
                  <a:latin typeface="Helvetica" pitchFamily="2" charset="0"/>
                </a:rPr>
                <a:t>Somatic</a:t>
              </a:r>
            </a:p>
            <a:p>
              <a:pPr algn="r"/>
              <a:r>
                <a:rPr lang="en-US" sz="800" dirty="0">
                  <a:latin typeface="Helvetica" pitchFamily="2" charset="0"/>
                </a:rPr>
                <a:t>mutations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AD5FAB5-ABC1-0140-8AD7-4C1BF927EDCB}"/>
                </a:ext>
              </a:extLst>
            </p:cNvPr>
            <p:cNvSpPr txBox="1"/>
            <p:nvPr/>
          </p:nvSpPr>
          <p:spPr>
            <a:xfrm>
              <a:off x="241887" y="9826441"/>
              <a:ext cx="74038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 err="1">
                  <a:latin typeface="Helvetica" pitchFamily="2" charset="0"/>
                </a:rPr>
                <a:t>RNAseq</a:t>
              </a:r>
              <a:r>
                <a:rPr lang="en-US" altLang="zh-CN" sz="800" dirty="0">
                  <a:latin typeface="Helvetica" pitchFamily="2" charset="0"/>
                </a:rPr>
                <a:t> of DOHH2 cell line 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4058DA0-33F4-494B-9BE3-D07A796C8B2E}"/>
                </a:ext>
              </a:extLst>
            </p:cNvPr>
            <p:cNvSpPr txBox="1"/>
            <p:nvPr/>
          </p:nvSpPr>
          <p:spPr>
            <a:xfrm>
              <a:off x="241887" y="10091644"/>
              <a:ext cx="74038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" dirty="0" err="1">
                  <a:latin typeface="Helvetica" pitchFamily="2" charset="0"/>
                </a:rPr>
                <a:t>RNAseq</a:t>
              </a:r>
              <a:r>
                <a:rPr lang="en-US" altLang="zh-CN" sz="800" dirty="0">
                  <a:latin typeface="Helvetica" pitchFamily="2" charset="0"/>
                </a:rPr>
                <a:t> of </a:t>
              </a:r>
            </a:p>
            <a:p>
              <a:pPr algn="r"/>
              <a:r>
                <a:rPr lang="en-US" altLang="zh-CN" sz="800" dirty="0">
                  <a:latin typeface="Helvetica" pitchFamily="2" charset="0"/>
                </a:rPr>
                <a:t>DB cell line</a:t>
              </a:r>
              <a:endParaRPr lang="en-US" sz="800" dirty="0">
                <a:latin typeface="Helvetica" pitchFamily="2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B3BFEF0-7BE4-2140-8115-4CA2B61377A6}"/>
              </a:ext>
            </a:extLst>
          </p:cNvPr>
          <p:cNvSpPr txBox="1"/>
          <p:nvPr/>
        </p:nvSpPr>
        <p:spPr>
          <a:xfrm>
            <a:off x="91580" y="3487501"/>
            <a:ext cx="3536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latin typeface="Helvetica" pitchFamily="2" charset="0"/>
              </a:rPr>
              <a:t>D</a:t>
            </a:r>
            <a:endParaRPr lang="en-US" sz="1400" b="1" dirty="0">
              <a:latin typeface="Helvetica" pitchFamily="2" charset="0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7D4BFB5-0B04-434A-8770-734B81BD60BB}"/>
              </a:ext>
            </a:extLst>
          </p:cNvPr>
          <p:cNvGrpSpPr/>
          <p:nvPr/>
        </p:nvGrpSpPr>
        <p:grpSpPr>
          <a:xfrm>
            <a:off x="296411" y="449941"/>
            <a:ext cx="5281885" cy="2692278"/>
            <a:chOff x="296411" y="449941"/>
            <a:chExt cx="5281885" cy="2692278"/>
          </a:xfrm>
        </p:grpSpPr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CCF9F7E8-759B-6544-8EF9-1AFAFC4851B9}"/>
                </a:ext>
              </a:extLst>
            </p:cNvPr>
            <p:cNvGrpSpPr/>
            <p:nvPr/>
          </p:nvGrpSpPr>
          <p:grpSpPr>
            <a:xfrm>
              <a:off x="296411" y="449941"/>
              <a:ext cx="5281885" cy="2692278"/>
              <a:chOff x="296411" y="449941"/>
              <a:chExt cx="5281885" cy="269227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437A0B-871A-A442-974A-72514490B0DE}"/>
                  </a:ext>
                </a:extLst>
              </p:cNvPr>
              <p:cNvSpPr txBox="1"/>
              <p:nvPr/>
            </p:nvSpPr>
            <p:spPr>
              <a:xfrm>
                <a:off x="1203456" y="449941"/>
                <a:ext cx="19154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i="1" dirty="0">
                    <a:latin typeface="Helvetica" pitchFamily="2" charset="0"/>
                  </a:rPr>
                  <a:t>PAX5,</a:t>
                </a:r>
                <a:r>
                  <a:rPr lang="zh-CN" altLang="en-US" sz="800" i="1" dirty="0">
                    <a:latin typeface="Helvetica" pitchFamily="2" charset="0"/>
                  </a:rPr>
                  <a:t> </a:t>
                </a:r>
                <a:r>
                  <a:rPr lang="en-US" altLang="zh-CN" sz="800" i="1" dirty="0">
                    <a:latin typeface="Helvetica" pitchFamily="2" charset="0"/>
                  </a:rPr>
                  <a:t>ZCCHC7</a:t>
                </a:r>
                <a:r>
                  <a:rPr lang="zh-CN" altLang="en-US" sz="800" i="1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(rank: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188/19676)</a:t>
                </a:r>
                <a:endParaRPr lang="en-US" sz="800" i="1" dirty="0">
                  <a:latin typeface="Helvetica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02157E-1FC8-494B-94EA-70A94FC05931}"/>
                  </a:ext>
                </a:extLst>
              </p:cNvPr>
              <p:cNvSpPr txBox="1"/>
              <p:nvPr/>
            </p:nvSpPr>
            <p:spPr>
              <a:xfrm>
                <a:off x="1367340" y="2674127"/>
                <a:ext cx="350320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Spearman’s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correlation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coefficient between RNA expression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of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two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genes</a:t>
                </a:r>
                <a:r>
                  <a:rPr lang="zh-CN" altLang="en-US" sz="800" dirty="0">
                    <a:latin typeface="Helvetica" pitchFamily="2" charset="0"/>
                  </a:rPr>
                  <a:t> </a:t>
                </a:r>
                <a:r>
                  <a:rPr lang="en-US" altLang="zh-CN" sz="800" dirty="0">
                    <a:latin typeface="Helvetica" pitchFamily="2" charset="0"/>
                  </a:rPr>
                  <a:t> 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BF3CCD-8183-0247-8CB6-421C16A47F86}"/>
                  </a:ext>
                </a:extLst>
              </p:cNvPr>
              <p:cNvSpPr txBox="1"/>
              <p:nvPr/>
            </p:nvSpPr>
            <p:spPr>
              <a:xfrm>
                <a:off x="55172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-1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EBBB8D5-0BB6-FC4C-B53F-B9B7686D8499}"/>
                  </a:ext>
                </a:extLst>
              </p:cNvPr>
              <p:cNvSpPr txBox="1"/>
              <p:nvPr/>
            </p:nvSpPr>
            <p:spPr>
              <a:xfrm>
                <a:off x="103159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-0.8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55BCC3-4E65-8143-A639-B301BD1632AA}"/>
                  </a:ext>
                </a:extLst>
              </p:cNvPr>
              <p:cNvSpPr txBox="1"/>
              <p:nvPr/>
            </p:nvSpPr>
            <p:spPr>
              <a:xfrm>
                <a:off x="151146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-0.6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27F8A4-C71A-4E48-AE24-F0A7CCDDA976}"/>
                  </a:ext>
                </a:extLst>
              </p:cNvPr>
              <p:cNvSpPr txBox="1"/>
              <p:nvPr/>
            </p:nvSpPr>
            <p:spPr>
              <a:xfrm>
                <a:off x="199133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-0.4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9E749E-BC75-DA43-B2EE-D2134C41E26A}"/>
                  </a:ext>
                </a:extLst>
              </p:cNvPr>
              <p:cNvSpPr txBox="1"/>
              <p:nvPr/>
            </p:nvSpPr>
            <p:spPr>
              <a:xfrm>
                <a:off x="247120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-0.2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427F21-B374-5441-8CD2-DB611B398D98}"/>
                  </a:ext>
                </a:extLst>
              </p:cNvPr>
              <p:cNvSpPr txBox="1"/>
              <p:nvPr/>
            </p:nvSpPr>
            <p:spPr>
              <a:xfrm>
                <a:off x="295107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0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E388FE-187F-FB4F-AF4E-59902697A24A}"/>
                  </a:ext>
                </a:extLst>
              </p:cNvPr>
              <p:cNvSpPr txBox="1"/>
              <p:nvPr/>
            </p:nvSpPr>
            <p:spPr>
              <a:xfrm>
                <a:off x="343094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0.2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FC9022-5CE2-FD41-AF69-FC17FEED6051}"/>
                  </a:ext>
                </a:extLst>
              </p:cNvPr>
              <p:cNvSpPr txBox="1"/>
              <p:nvPr/>
            </p:nvSpPr>
            <p:spPr>
              <a:xfrm>
                <a:off x="391081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0.4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72FEB3-1309-5F47-BEEB-34E6F0DCC09D}"/>
                  </a:ext>
                </a:extLst>
              </p:cNvPr>
              <p:cNvSpPr txBox="1"/>
              <p:nvPr/>
            </p:nvSpPr>
            <p:spPr>
              <a:xfrm>
                <a:off x="439068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0.6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4324C20-D077-024A-A6C2-42D09576EE7C}"/>
                  </a:ext>
                </a:extLst>
              </p:cNvPr>
              <p:cNvSpPr txBox="1"/>
              <p:nvPr/>
            </p:nvSpPr>
            <p:spPr>
              <a:xfrm>
                <a:off x="4870553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0.8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DEF0AD-C82B-224D-A822-7D4A3F62C1AE}"/>
                  </a:ext>
                </a:extLst>
              </p:cNvPr>
              <p:cNvSpPr txBox="1"/>
              <p:nvPr/>
            </p:nvSpPr>
            <p:spPr>
              <a:xfrm>
                <a:off x="5350418" y="2476398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1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11495D-EAD1-CA48-8204-0A4C78503F68}"/>
                  </a:ext>
                </a:extLst>
              </p:cNvPr>
              <p:cNvSpPr txBox="1"/>
              <p:nvPr/>
            </p:nvSpPr>
            <p:spPr>
              <a:xfrm>
                <a:off x="395449" y="2384540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882A0B-C854-2B4B-AEDF-4E8854D464D7}"/>
                  </a:ext>
                </a:extLst>
              </p:cNvPr>
              <p:cNvSpPr txBox="1"/>
              <p:nvPr/>
            </p:nvSpPr>
            <p:spPr>
              <a:xfrm>
                <a:off x="395449" y="1784635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0.5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AB40F99-849B-8A4C-8930-27E4A8FE8ACE}"/>
                  </a:ext>
                </a:extLst>
              </p:cNvPr>
              <p:cNvSpPr txBox="1"/>
              <p:nvPr/>
            </p:nvSpPr>
            <p:spPr>
              <a:xfrm>
                <a:off x="395449" y="1184730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1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253AEC-3182-934B-9A20-6515D610E29D}"/>
                  </a:ext>
                </a:extLst>
              </p:cNvPr>
              <p:cNvSpPr txBox="1"/>
              <p:nvPr/>
            </p:nvSpPr>
            <p:spPr>
              <a:xfrm>
                <a:off x="395449" y="584825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zh-CN" sz="800" dirty="0">
                    <a:latin typeface="Helvetica" pitchFamily="2" charset="0"/>
                  </a:rPr>
                  <a:t>1.5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F8292A-893A-A74E-900F-1B2D8E3DD371}"/>
                  </a:ext>
                </a:extLst>
              </p:cNvPr>
              <p:cNvSpPr txBox="1"/>
              <p:nvPr/>
            </p:nvSpPr>
            <p:spPr>
              <a:xfrm rot="16200000">
                <a:off x="-61034" y="1444859"/>
                <a:ext cx="83800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Density</a:t>
                </a:r>
                <a:endParaRPr lang="en-US" sz="800" dirty="0">
                  <a:latin typeface="Helvetica" pitchFamily="2" charset="0"/>
                </a:endParaRPr>
              </a:p>
            </p:txBody>
          </p:sp>
          <p:pic>
            <p:nvPicPr>
              <p:cNvPr id="1024" name="Picture 1023">
                <a:extLst>
                  <a:ext uri="{FF2B5EF4-FFF2-40B4-BE49-F238E27FC236}">
                    <a16:creationId xmlns:a16="http://schemas.microsoft.com/office/drawing/2014/main" id="{6AF56C70-D263-2343-8751-258C23FC63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174" b="23038"/>
              <a:stretch/>
            </p:blipFill>
            <p:spPr>
              <a:xfrm>
                <a:off x="649352" y="586115"/>
                <a:ext cx="4847508" cy="1900881"/>
              </a:xfrm>
              <a:prstGeom prst="rect">
                <a:avLst/>
              </a:prstGeom>
            </p:spPr>
          </p:pic>
          <p:grpSp>
            <p:nvGrpSpPr>
              <p:cNvPr id="1030" name="Group 1029">
                <a:extLst>
                  <a:ext uri="{FF2B5EF4-FFF2-40B4-BE49-F238E27FC236}">
                    <a16:creationId xmlns:a16="http://schemas.microsoft.com/office/drawing/2014/main" id="{1FE45320-7313-E341-90C9-4958D551BDAC}"/>
                  </a:ext>
                </a:extLst>
              </p:cNvPr>
              <p:cNvGrpSpPr/>
              <p:nvPr/>
            </p:nvGrpSpPr>
            <p:grpSpPr>
              <a:xfrm>
                <a:off x="349488" y="2917427"/>
                <a:ext cx="5222642" cy="224792"/>
                <a:chOff x="349488" y="2917427"/>
                <a:chExt cx="5222642" cy="22479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77FDEC3-972B-8F48-8C88-1B85DBD73626}"/>
                    </a:ext>
                  </a:extLst>
                </p:cNvPr>
                <p:cNvSpPr/>
                <p:nvPr/>
              </p:nvSpPr>
              <p:spPr>
                <a:xfrm>
                  <a:off x="877353" y="2926775"/>
                  <a:ext cx="184731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9DE6673-A5B8-324E-B7F3-5EA3AD3929C0}"/>
                    </a:ext>
                  </a:extLst>
                </p:cNvPr>
                <p:cNvSpPr/>
                <p:nvPr/>
              </p:nvSpPr>
              <p:spPr>
                <a:xfrm>
                  <a:off x="349488" y="2922600"/>
                  <a:ext cx="718466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800" dirty="0">
                      <a:solidFill>
                        <a:srgbClr val="000000"/>
                      </a:solidFill>
                      <a:latin typeface="Helvetica" pitchFamily="2" charset="0"/>
                    </a:rPr>
                    <a:t>Mean</a:t>
                  </a:r>
                  <a:r>
                    <a:rPr lang="zh-CN" altLang="en-US" sz="800" dirty="0">
                      <a:solidFill>
                        <a:srgbClr val="000000"/>
                      </a:solidFill>
                      <a:latin typeface="Helvetica" pitchFamily="2" charset="0"/>
                    </a:rPr>
                    <a:t> </a:t>
                  </a:r>
                  <a:r>
                    <a:rPr lang="en-US" altLang="zh-CN" sz="800" dirty="0">
                      <a:solidFill>
                        <a:srgbClr val="000000"/>
                      </a:solidFill>
                      <a:latin typeface="Helvetica" pitchFamily="2" charset="0"/>
                    </a:rPr>
                    <a:t>value</a:t>
                  </a:r>
                  <a:endParaRPr lang="en-US" sz="800" dirty="0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6F76BB-2208-5647-9C57-3A36E657DAFF}"/>
                    </a:ext>
                  </a:extLst>
                </p:cNvPr>
                <p:cNvCxnSpPr/>
                <p:nvPr/>
              </p:nvCxnSpPr>
              <p:spPr>
                <a:xfrm>
                  <a:off x="373353" y="2974592"/>
                  <a:ext cx="0" cy="112613"/>
                </a:xfrm>
                <a:prstGeom prst="line">
                  <a:avLst/>
                </a:prstGeom>
                <a:ln w="12700">
                  <a:solidFill>
                    <a:srgbClr val="C59A6F"/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78644E3B-5CBC-9F4B-A437-388F7BBE24D5}"/>
                    </a:ext>
                  </a:extLst>
                </p:cNvPr>
                <p:cNvSpPr/>
                <p:nvPr/>
              </p:nvSpPr>
              <p:spPr>
                <a:xfrm>
                  <a:off x="1055771" y="2926775"/>
                  <a:ext cx="928459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800" i="1" dirty="0">
                      <a:solidFill>
                        <a:srgbClr val="000000"/>
                      </a:solidFill>
                      <a:latin typeface="Helvetica" pitchFamily="2" charset="0"/>
                    </a:rPr>
                    <a:t>IKZF3,</a:t>
                  </a:r>
                  <a:r>
                    <a:rPr lang="zh-CN" altLang="en-US" sz="800" i="1" dirty="0">
                      <a:solidFill>
                        <a:srgbClr val="000000"/>
                      </a:solidFill>
                      <a:latin typeface="Helvetica" pitchFamily="2" charset="0"/>
                    </a:rPr>
                    <a:t> </a:t>
                  </a:r>
                  <a:r>
                    <a:rPr lang="en-US" altLang="zh-CN" sz="800" i="1" dirty="0">
                      <a:solidFill>
                        <a:srgbClr val="000000"/>
                      </a:solidFill>
                      <a:latin typeface="Helvetica" pitchFamily="2" charset="0"/>
                    </a:rPr>
                    <a:t>STARD3</a:t>
                  </a:r>
                  <a:endParaRPr lang="en-US" sz="800" i="1" dirty="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728E995-268E-964F-BD5F-804844415A7D}"/>
                    </a:ext>
                  </a:extLst>
                </p:cNvPr>
                <p:cNvSpPr/>
                <p:nvPr/>
              </p:nvSpPr>
              <p:spPr>
                <a:xfrm>
                  <a:off x="4286201" y="2922600"/>
                  <a:ext cx="1285929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800" dirty="0">
                      <a:solidFill>
                        <a:srgbClr val="000000"/>
                      </a:solidFill>
                      <a:latin typeface="Helvetica" pitchFamily="2" charset="0"/>
                    </a:rPr>
                    <a:t>Other</a:t>
                  </a:r>
                  <a:r>
                    <a:rPr lang="zh-CN" altLang="en-US" sz="800" dirty="0">
                      <a:solidFill>
                        <a:srgbClr val="000000"/>
                      </a:solidFill>
                      <a:latin typeface="Helvetica" pitchFamily="2" charset="0"/>
                    </a:rPr>
                    <a:t> </a:t>
                  </a:r>
                  <a:r>
                    <a:rPr lang="en-US" altLang="zh-CN" sz="800" dirty="0">
                      <a:solidFill>
                        <a:srgbClr val="000000"/>
                      </a:solidFill>
                      <a:latin typeface="Helvetica" pitchFamily="2" charset="0"/>
                    </a:rPr>
                    <a:t>hypermutated</a:t>
                  </a:r>
                  <a:r>
                    <a:rPr lang="zh-CN" altLang="en-US" sz="800" dirty="0">
                      <a:solidFill>
                        <a:srgbClr val="000000"/>
                      </a:solidFill>
                      <a:latin typeface="Helvetica" pitchFamily="2" charset="0"/>
                    </a:rPr>
                    <a:t> </a:t>
                  </a:r>
                  <a:r>
                    <a:rPr lang="en-US" altLang="zh-CN" sz="800" dirty="0">
                      <a:solidFill>
                        <a:srgbClr val="000000"/>
                      </a:solidFill>
                      <a:latin typeface="Helvetica" pitchFamily="2" charset="0"/>
                    </a:rPr>
                    <a:t>loci</a:t>
                  </a:r>
                  <a:endParaRPr lang="en-US" sz="800" dirty="0"/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2DFB517-6CBC-1443-95CF-33186DA799C9}"/>
                    </a:ext>
                  </a:extLst>
                </p:cNvPr>
                <p:cNvCxnSpPr/>
                <p:nvPr/>
              </p:nvCxnSpPr>
              <p:spPr>
                <a:xfrm>
                  <a:off x="1095369" y="2977335"/>
                  <a:ext cx="0" cy="112613"/>
                </a:xfrm>
                <a:prstGeom prst="line">
                  <a:avLst/>
                </a:prstGeom>
                <a:ln w="12700">
                  <a:solidFill>
                    <a:srgbClr val="00D59C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68B089C-BFC4-3F43-BA06-07DF08CCF546}"/>
                    </a:ext>
                  </a:extLst>
                </p:cNvPr>
                <p:cNvCxnSpPr/>
                <p:nvPr/>
              </p:nvCxnSpPr>
              <p:spPr>
                <a:xfrm>
                  <a:off x="4320226" y="2974592"/>
                  <a:ext cx="0" cy="112613"/>
                </a:xfrm>
                <a:prstGeom prst="lin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E2559832-3F5E-6B4F-AE78-E198E96A4C53}"/>
                    </a:ext>
                  </a:extLst>
                </p:cNvPr>
                <p:cNvSpPr/>
                <p:nvPr/>
              </p:nvSpPr>
              <p:spPr>
                <a:xfrm>
                  <a:off x="1964741" y="2922600"/>
                  <a:ext cx="922047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800" i="1" dirty="0">
                      <a:solidFill>
                        <a:srgbClr val="000000"/>
                      </a:solidFill>
                      <a:latin typeface="Helvetica" pitchFamily="2" charset="0"/>
                    </a:rPr>
                    <a:t>PAX5,</a:t>
                  </a:r>
                  <a:r>
                    <a:rPr lang="zh-CN" altLang="en-US" sz="800" i="1" dirty="0">
                      <a:solidFill>
                        <a:srgbClr val="000000"/>
                      </a:solidFill>
                      <a:latin typeface="Helvetica" pitchFamily="2" charset="0"/>
                    </a:rPr>
                    <a:t> </a:t>
                  </a:r>
                  <a:r>
                    <a:rPr lang="en-US" altLang="zh-CN" sz="800" i="1" dirty="0">
                      <a:solidFill>
                        <a:srgbClr val="000000"/>
                      </a:solidFill>
                      <a:latin typeface="Helvetica" pitchFamily="2" charset="0"/>
                    </a:rPr>
                    <a:t>ZCCHC7</a:t>
                  </a:r>
                  <a:endParaRPr lang="en-US" sz="800" i="1" dirty="0"/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E39FFD5-99A5-2D4E-A5D4-5D11F18CAF8A}"/>
                    </a:ext>
                  </a:extLst>
                </p:cNvPr>
                <p:cNvCxnSpPr/>
                <p:nvPr/>
              </p:nvCxnSpPr>
              <p:spPr>
                <a:xfrm>
                  <a:off x="1999259" y="2973160"/>
                  <a:ext cx="0" cy="112613"/>
                </a:xfrm>
                <a:prstGeom prst="line">
                  <a:avLst/>
                </a:prstGeom>
                <a:ln w="12700">
                  <a:solidFill>
                    <a:srgbClr val="70B6CE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03E71920-40C3-7F4A-9437-2677B901FFF0}"/>
                    </a:ext>
                  </a:extLst>
                </p:cNvPr>
                <p:cNvSpPr/>
                <p:nvPr/>
              </p:nvSpPr>
              <p:spPr>
                <a:xfrm>
                  <a:off x="2859379" y="2917427"/>
                  <a:ext cx="1430200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800" i="1" dirty="0">
                      <a:solidFill>
                        <a:srgbClr val="000000"/>
                      </a:solidFill>
                      <a:latin typeface="Helvetica" pitchFamily="2" charset="0"/>
                    </a:rPr>
                    <a:t>FAM102A,</a:t>
                  </a:r>
                  <a:r>
                    <a:rPr lang="zh-CN" altLang="en-US" sz="800" i="1" dirty="0">
                      <a:solidFill>
                        <a:srgbClr val="000000"/>
                      </a:solidFill>
                      <a:latin typeface="Helvetica" pitchFamily="2" charset="0"/>
                    </a:rPr>
                    <a:t> </a:t>
                  </a:r>
                  <a:r>
                    <a:rPr lang="en-US" altLang="zh-CN" sz="800" i="1" dirty="0">
                      <a:solidFill>
                        <a:srgbClr val="000000"/>
                      </a:solidFill>
                      <a:latin typeface="Helvetica" pitchFamily="2" charset="0"/>
                    </a:rPr>
                    <a:t>SLC25A25-AS1</a:t>
                  </a:r>
                  <a:endParaRPr lang="en-US" sz="800" i="1" dirty="0"/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7D7A2C1-F9D8-B64D-975A-669AAD249D1A}"/>
                    </a:ext>
                  </a:extLst>
                </p:cNvPr>
                <p:cNvCxnSpPr/>
                <p:nvPr/>
              </p:nvCxnSpPr>
              <p:spPr>
                <a:xfrm>
                  <a:off x="2893897" y="2967987"/>
                  <a:ext cx="0" cy="112613"/>
                </a:xfrm>
                <a:prstGeom prst="line">
                  <a:avLst/>
                </a:prstGeom>
                <a:ln w="12700">
                  <a:solidFill>
                    <a:srgbClr val="EE3966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DD1937F1-96BA-8549-B379-895296060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3881" y="573887"/>
              <a:ext cx="130872" cy="1285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039" name="Table 1038">
            <a:extLst>
              <a:ext uri="{FF2B5EF4-FFF2-40B4-BE49-F238E27FC236}">
                <a16:creationId xmlns:a16="http://schemas.microsoft.com/office/drawing/2014/main" id="{6260F791-6457-C741-91E6-C5268385064A}"/>
              </a:ext>
            </a:extLst>
          </p:cNvPr>
          <p:cNvGraphicFramePr>
            <a:graphicFrameLocks noGrp="1"/>
          </p:cNvGraphicFramePr>
          <p:nvPr/>
        </p:nvGraphicFramePr>
        <p:xfrm>
          <a:off x="360395" y="3801029"/>
          <a:ext cx="6836471" cy="2649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3562">
                  <a:extLst>
                    <a:ext uri="{9D8B030D-6E8A-4147-A177-3AD203B41FA5}">
                      <a16:colId xmlns:a16="http://schemas.microsoft.com/office/drawing/2014/main" val="2131707659"/>
                    </a:ext>
                  </a:extLst>
                </a:gridCol>
                <a:gridCol w="1087953">
                  <a:extLst>
                    <a:ext uri="{9D8B030D-6E8A-4147-A177-3AD203B41FA5}">
                      <a16:colId xmlns:a16="http://schemas.microsoft.com/office/drawing/2014/main" val="604900657"/>
                    </a:ext>
                  </a:extLst>
                </a:gridCol>
                <a:gridCol w="596358">
                  <a:extLst>
                    <a:ext uri="{9D8B030D-6E8A-4147-A177-3AD203B41FA5}">
                      <a16:colId xmlns:a16="http://schemas.microsoft.com/office/drawing/2014/main" val="282204527"/>
                    </a:ext>
                  </a:extLst>
                </a:gridCol>
                <a:gridCol w="693067">
                  <a:extLst>
                    <a:ext uri="{9D8B030D-6E8A-4147-A177-3AD203B41FA5}">
                      <a16:colId xmlns:a16="http://schemas.microsoft.com/office/drawing/2014/main" val="3628012077"/>
                    </a:ext>
                  </a:extLst>
                </a:gridCol>
                <a:gridCol w="805890">
                  <a:extLst>
                    <a:ext uri="{9D8B030D-6E8A-4147-A177-3AD203B41FA5}">
                      <a16:colId xmlns:a16="http://schemas.microsoft.com/office/drawing/2014/main" val="2626671040"/>
                    </a:ext>
                  </a:extLst>
                </a:gridCol>
                <a:gridCol w="870361">
                  <a:extLst>
                    <a:ext uri="{9D8B030D-6E8A-4147-A177-3AD203B41FA5}">
                      <a16:colId xmlns:a16="http://schemas.microsoft.com/office/drawing/2014/main" val="2783885524"/>
                    </a:ext>
                  </a:extLst>
                </a:gridCol>
                <a:gridCol w="894537">
                  <a:extLst>
                    <a:ext uri="{9D8B030D-6E8A-4147-A177-3AD203B41FA5}">
                      <a16:colId xmlns:a16="http://schemas.microsoft.com/office/drawing/2014/main" val="291520185"/>
                    </a:ext>
                  </a:extLst>
                </a:gridCol>
                <a:gridCol w="1064743">
                  <a:extLst>
                    <a:ext uri="{9D8B030D-6E8A-4147-A177-3AD203B41FA5}">
                      <a16:colId xmlns:a16="http://schemas.microsoft.com/office/drawing/2014/main" val="649499227"/>
                    </a:ext>
                  </a:extLst>
                </a:gridCol>
              </a:tblGrid>
              <a:tr h="248745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 err="1">
                          <a:effectLst/>
                          <a:latin typeface="Helvetica" pitchFamily="2" charset="0"/>
                        </a:rPr>
                        <a:t>geneA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 err="1">
                          <a:effectLst/>
                          <a:latin typeface="Helvetica" pitchFamily="2" charset="0"/>
                        </a:rPr>
                        <a:t>geneB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Mean</a:t>
                      </a:r>
                    </a:p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Exp</a:t>
                      </a:r>
                      <a:r>
                        <a:rPr lang="en-US" altLang="zh-CN" sz="800" u="none" strike="noStrike" dirty="0">
                          <a:effectLst/>
                          <a:latin typeface="Helvetica" pitchFamily="2" charset="0"/>
                        </a:rPr>
                        <a:t>.</a:t>
                      </a:r>
                      <a:r>
                        <a:rPr lang="zh-CN" altLang="en-US" sz="800" u="none" strike="noStrike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A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Mean</a:t>
                      </a:r>
                    </a:p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Exp</a:t>
                      </a:r>
                      <a:r>
                        <a:rPr lang="en-US" altLang="zh-CN" sz="800" u="none" strike="noStrike" dirty="0">
                          <a:effectLst/>
                          <a:latin typeface="Helvetica" pitchFamily="2" charset="0"/>
                        </a:rPr>
                        <a:t>.</a:t>
                      </a:r>
                      <a:r>
                        <a:rPr lang="zh-CN" altLang="en-US" sz="800" u="none" strike="noStrike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B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Spearman’s</a:t>
                      </a:r>
                    </a:p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altLang="zh-CN" sz="800" u="none" strike="noStrike" dirty="0">
                          <a:effectLst/>
                          <a:latin typeface="Helvetica" pitchFamily="2" charset="0"/>
                        </a:rPr>
                        <a:t>correlation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 dirty="0">
                          <a:effectLst/>
                          <a:latin typeface="Helvetica" pitchFamily="2" charset="0"/>
                        </a:rPr>
                        <a:t>G</a:t>
                      </a:r>
                      <a:r>
                        <a:rPr lang="en-HK" sz="800" u="none" strike="noStrike" dirty="0" err="1">
                          <a:effectLst/>
                          <a:latin typeface="Helvetica" pitchFamily="2" charset="0"/>
                        </a:rPr>
                        <a:t>ene</a:t>
                      </a:r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direction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Mutation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Rank</a:t>
                      </a:r>
                      <a:r>
                        <a:rPr lang="en-US" altLang="zh-CN" sz="800" u="none" strike="noStrike" dirty="0" err="1">
                          <a:effectLst/>
                          <a:latin typeface="Helvetica" pitchFamily="2" charset="0"/>
                        </a:rPr>
                        <a:t>ing</a:t>
                      </a:r>
                      <a:r>
                        <a:rPr lang="zh-CN" altLang="en-US" sz="800" u="none" strike="noStrike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p</a:t>
                      </a:r>
                      <a:r>
                        <a:rPr lang="en-US" altLang="zh-CN" sz="800" u="none" strike="noStrike" dirty="0">
                          <a:effectLst/>
                          <a:latin typeface="Helvetica" pitchFamily="2" charset="0"/>
                        </a:rPr>
                        <a:t>-</a:t>
                      </a:r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value</a:t>
                      </a:r>
                    </a:p>
                    <a:p>
                      <a:pPr algn="ctr" fontAlgn="b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on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multiple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lists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740220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b="1" i="1" u="none" strike="noStrike" dirty="0">
                          <a:effectLst/>
                          <a:latin typeface="Helvetica" pitchFamily="2" charset="0"/>
                        </a:rPr>
                        <a:t>PAX5</a:t>
                      </a:r>
                      <a:endParaRPr lang="en-HK" sz="800" b="1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b="1" i="1" u="none" strike="noStrike" dirty="0">
                          <a:effectLst/>
                          <a:latin typeface="Helvetica" pitchFamily="2" charset="0"/>
                        </a:rPr>
                        <a:t>ZCCHC7</a:t>
                      </a:r>
                      <a:endParaRPr lang="en-HK" sz="800" b="1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15.12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12.93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-0.63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opposite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0.0196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42446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IKZF3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STARD3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13.23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11.55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-0.73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opposite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0.0233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928420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FAM102A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SLC25A25-AS1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11.50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10.69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-0.52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same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0.0373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697878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i="1" u="none" strike="noStrike" dirty="0">
                          <a:effectLst/>
                          <a:latin typeface="Helvetica" pitchFamily="2" charset="0"/>
                        </a:rPr>
                        <a:t>BCL7A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B3GNT4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13.68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 dirty="0">
                          <a:effectLst/>
                          <a:latin typeface="Helvetica" pitchFamily="2" charset="0"/>
                        </a:rPr>
                        <a:t>6.67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-0.73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same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0.0404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4240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BCL7A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MLXIP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13.68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12.75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-0.10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same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0.0811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791455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PAX5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EBLN3P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15.12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14.14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-0.17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opposite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0.0538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830390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>
                          <a:effectLst/>
                          <a:latin typeface="Helvetica" pitchFamily="2" charset="0"/>
                        </a:rPr>
                        <a:t>FAM102A</a:t>
                      </a:r>
                      <a:endParaRPr lang="en-HK" sz="800" b="0" i="1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PIP5KL1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11.50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6.87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-0.38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same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0.0677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306171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>
                          <a:effectLst/>
                          <a:latin typeface="Helvetica" pitchFamily="2" charset="0"/>
                        </a:rPr>
                        <a:t>FAM102A</a:t>
                      </a:r>
                      <a:endParaRPr lang="en-HK" sz="800" b="0" i="1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NAIF1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11.50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9.84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-0.25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same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0.0752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677593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>
                          <a:effectLst/>
                          <a:latin typeface="Helvetica" pitchFamily="2" charset="0"/>
                        </a:rPr>
                        <a:t>IKZF3</a:t>
                      </a:r>
                      <a:endParaRPr lang="en-HK" sz="800" b="0" i="1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TCAP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13.23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5.82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-0.26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opposite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0.0880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721933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>
                          <a:effectLst/>
                          <a:latin typeface="Helvetica" pitchFamily="2" charset="0"/>
                        </a:rPr>
                        <a:t>SUPT4H1</a:t>
                      </a:r>
                      <a:endParaRPr lang="en-HK" sz="800" b="0" i="1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TSPOAP1-AS1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7.50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10.12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-0.26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opposite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0.1000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476661"/>
                  </a:ext>
                </a:extLst>
              </a:tr>
              <a:tr h="2178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IKZF3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i="1" u="none" strike="noStrike" dirty="0">
                          <a:effectLst/>
                          <a:latin typeface="Helvetica" pitchFamily="2" charset="0"/>
                        </a:rPr>
                        <a:t>ERBB2</a:t>
                      </a:r>
                      <a:endParaRPr lang="en-HK" sz="8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 dirty="0">
                          <a:effectLst/>
                          <a:latin typeface="Helvetica" pitchFamily="2" charset="0"/>
                        </a:rPr>
                        <a:t>13.23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9.53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0.21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opposite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Hypermutated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800" u="none" strike="noStrike" dirty="0">
                          <a:effectLst/>
                          <a:latin typeface="Helvetica" pitchFamily="2" charset="0"/>
                        </a:rPr>
                        <a:t>0.3903</a:t>
                      </a:r>
                      <a:endParaRPr lang="en-HK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122651"/>
                  </a:ext>
                </a:extLst>
              </a:tr>
            </a:tbl>
          </a:graphicData>
        </a:graphic>
      </p:graphicFrame>
      <p:sp>
        <p:nvSpPr>
          <p:cNvPr id="154" name="TextBox 153">
            <a:extLst>
              <a:ext uri="{FF2B5EF4-FFF2-40B4-BE49-F238E27FC236}">
                <a16:creationId xmlns:a16="http://schemas.microsoft.com/office/drawing/2014/main" id="{5291F093-421A-9D4A-B911-6E929B852BA0}"/>
              </a:ext>
            </a:extLst>
          </p:cNvPr>
          <p:cNvSpPr txBox="1"/>
          <p:nvPr/>
        </p:nvSpPr>
        <p:spPr>
          <a:xfrm>
            <a:off x="7460164" y="3484398"/>
            <a:ext cx="3536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latin typeface="Helvetica" pitchFamily="2" charset="0"/>
              </a:rPr>
              <a:t>E</a:t>
            </a:r>
            <a:endParaRPr lang="en-US" sz="1400" b="1" dirty="0">
              <a:latin typeface="Helvetica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A991DF8-0593-C146-9A23-60B480B02029}"/>
              </a:ext>
            </a:extLst>
          </p:cNvPr>
          <p:cNvSpPr txBox="1"/>
          <p:nvPr/>
        </p:nvSpPr>
        <p:spPr>
          <a:xfrm>
            <a:off x="91580" y="6903168"/>
            <a:ext cx="3536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latin typeface="Helvetica" pitchFamily="2" charset="0"/>
              </a:rPr>
              <a:t>F</a:t>
            </a:r>
            <a:endParaRPr lang="en-US" sz="1400" b="1" dirty="0">
              <a:latin typeface="Helvetica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AAE9BA5-6750-8045-8A56-99B5B4F1D1ED}"/>
              </a:ext>
            </a:extLst>
          </p:cNvPr>
          <p:cNvSpPr txBox="1"/>
          <p:nvPr/>
        </p:nvSpPr>
        <p:spPr>
          <a:xfrm>
            <a:off x="91580" y="11072396"/>
            <a:ext cx="3536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latin typeface="Helvetica" pitchFamily="2" charset="0"/>
              </a:rPr>
              <a:t>G</a:t>
            </a:r>
            <a:endParaRPr lang="en-US" sz="1400" b="1" dirty="0">
              <a:latin typeface="Helvetica" pitchFamily="2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C241BF8-8DC9-FA4B-B693-9238EA6F5B93}"/>
              </a:ext>
            </a:extLst>
          </p:cNvPr>
          <p:cNvGrpSpPr/>
          <p:nvPr/>
        </p:nvGrpSpPr>
        <p:grpSpPr>
          <a:xfrm>
            <a:off x="7749944" y="3820011"/>
            <a:ext cx="3423225" cy="2672722"/>
            <a:chOff x="375421" y="3854944"/>
            <a:chExt cx="3317787" cy="2590400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E8EE9F1-4407-D449-A2B9-AB5AB905D4A1}"/>
                </a:ext>
              </a:extLst>
            </p:cNvPr>
            <p:cNvGrpSpPr/>
            <p:nvPr/>
          </p:nvGrpSpPr>
          <p:grpSpPr>
            <a:xfrm>
              <a:off x="375421" y="3919587"/>
              <a:ext cx="2735260" cy="2525757"/>
              <a:chOff x="506703" y="3927023"/>
              <a:chExt cx="2735260" cy="2525757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108D890-DFB6-F542-BF6E-C47540CC05F8}"/>
                  </a:ext>
                </a:extLst>
              </p:cNvPr>
              <p:cNvSpPr txBox="1"/>
              <p:nvPr/>
            </p:nvSpPr>
            <p:spPr>
              <a:xfrm>
                <a:off x="3014085" y="6181379"/>
                <a:ext cx="2278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3</a:t>
                </a:r>
                <a:endParaRPr lang="en-US" sz="800" dirty="0">
                  <a:latin typeface="Helvetica" pitchFamily="2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E39741F8-8CD4-9443-B451-1F89BE5C87E3}"/>
                  </a:ext>
                </a:extLst>
              </p:cNvPr>
              <p:cNvGrpSpPr/>
              <p:nvPr/>
            </p:nvGrpSpPr>
            <p:grpSpPr>
              <a:xfrm>
                <a:off x="506703" y="3927023"/>
                <a:ext cx="2353428" cy="2525757"/>
                <a:chOff x="506703" y="3927023"/>
                <a:chExt cx="2353428" cy="2525757"/>
              </a:xfrm>
            </p:grpSpPr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7E5FEF84-7BBA-754E-8497-B13B0DB9E0E2}"/>
                    </a:ext>
                  </a:extLst>
                </p:cNvPr>
                <p:cNvSpPr txBox="1"/>
                <p:nvPr/>
              </p:nvSpPr>
              <p:spPr>
                <a:xfrm>
                  <a:off x="669226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-3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1B1336DC-6549-4E4A-BE7B-58E5266AA5F3}"/>
                    </a:ext>
                  </a:extLst>
                </p:cNvPr>
                <p:cNvSpPr txBox="1"/>
                <p:nvPr/>
              </p:nvSpPr>
              <p:spPr>
                <a:xfrm>
                  <a:off x="1062144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-2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D90FE7D1-1FA8-A343-A261-55DA77944E7B}"/>
                    </a:ext>
                  </a:extLst>
                </p:cNvPr>
                <p:cNvSpPr txBox="1"/>
                <p:nvPr/>
              </p:nvSpPr>
              <p:spPr>
                <a:xfrm>
                  <a:off x="1455062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-1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AC0DB4C-C46C-4343-B517-D0FAA71123D6}"/>
                    </a:ext>
                  </a:extLst>
                </p:cNvPr>
                <p:cNvSpPr txBox="1"/>
                <p:nvPr/>
              </p:nvSpPr>
              <p:spPr>
                <a:xfrm>
                  <a:off x="1857505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0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962295D7-F597-B44A-902B-4C2EDEB45DD2}"/>
                    </a:ext>
                  </a:extLst>
                </p:cNvPr>
                <p:cNvSpPr txBox="1"/>
                <p:nvPr/>
              </p:nvSpPr>
              <p:spPr>
                <a:xfrm>
                  <a:off x="2242511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Helvetica" pitchFamily="2" charset="0"/>
                    </a:rPr>
                    <a:t>1</a:t>
                  </a: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4DA2403D-A3EB-C24C-BDDF-3825D64C67D3}"/>
                    </a:ext>
                  </a:extLst>
                </p:cNvPr>
                <p:cNvSpPr txBox="1"/>
                <p:nvPr/>
              </p:nvSpPr>
              <p:spPr>
                <a:xfrm>
                  <a:off x="2632253" y="61813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2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1FD0BCF9-7A06-CD42-8E67-094E65B3D674}"/>
                    </a:ext>
                  </a:extLst>
                </p:cNvPr>
                <p:cNvSpPr txBox="1"/>
                <p:nvPr/>
              </p:nvSpPr>
              <p:spPr>
                <a:xfrm>
                  <a:off x="1192088" y="6329669"/>
                  <a:ext cx="1574693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Expression of </a:t>
                  </a:r>
                  <a:r>
                    <a:rPr lang="en-US" altLang="zh-CN" sz="800" i="1" dirty="0">
                      <a:latin typeface="Helvetica" pitchFamily="2" charset="0"/>
                    </a:rPr>
                    <a:t>IKZF3</a:t>
                  </a:r>
                  <a:r>
                    <a:rPr lang="en-US" altLang="zh-CN" sz="800" dirty="0">
                      <a:latin typeface="Helvetica" pitchFamily="2" charset="0"/>
                    </a:rPr>
                    <a:t> (Z-score)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B259CA1-CBAA-C14D-8408-9D83A74D3776}"/>
                    </a:ext>
                  </a:extLst>
                </p:cNvPr>
                <p:cNvSpPr txBox="1"/>
                <p:nvPr/>
              </p:nvSpPr>
              <p:spPr>
                <a:xfrm rot="16200000">
                  <a:off x="-219088" y="5035622"/>
                  <a:ext cx="1574693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Helvetica" pitchFamily="2" charset="0"/>
                    </a:rPr>
                    <a:t>Expression of </a:t>
                  </a:r>
                  <a:r>
                    <a:rPr lang="en-US" altLang="zh-CN" sz="800" i="1" dirty="0">
                      <a:latin typeface="Helvetica" pitchFamily="2" charset="0"/>
                    </a:rPr>
                    <a:t>STARD3</a:t>
                  </a:r>
                  <a:r>
                    <a:rPr lang="en-US" altLang="zh-CN" sz="800" dirty="0">
                      <a:latin typeface="Helvetica" pitchFamily="2" charset="0"/>
                    </a:rPr>
                    <a:t> (Z-score)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E4F30FC4-2DEE-E948-89FA-02297915E6C9}"/>
                    </a:ext>
                  </a:extLst>
                </p:cNvPr>
                <p:cNvSpPr txBox="1"/>
                <p:nvPr/>
              </p:nvSpPr>
              <p:spPr>
                <a:xfrm>
                  <a:off x="521602" y="6105179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-3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4A417BC8-EDAC-FB46-8744-9F0B1B922A77}"/>
                    </a:ext>
                  </a:extLst>
                </p:cNvPr>
                <p:cNvSpPr txBox="1"/>
                <p:nvPr/>
              </p:nvSpPr>
              <p:spPr>
                <a:xfrm>
                  <a:off x="521602" y="5738194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-2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81D9B0F3-F62B-C940-9DD2-7194F3EDE77A}"/>
                    </a:ext>
                  </a:extLst>
                </p:cNvPr>
                <p:cNvSpPr txBox="1"/>
                <p:nvPr/>
              </p:nvSpPr>
              <p:spPr>
                <a:xfrm>
                  <a:off x="521602" y="5371214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-1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9CA073C4-DCB3-054C-A832-4C5E0F911251}"/>
                    </a:ext>
                  </a:extLst>
                </p:cNvPr>
                <p:cNvSpPr txBox="1"/>
                <p:nvPr/>
              </p:nvSpPr>
              <p:spPr>
                <a:xfrm>
                  <a:off x="521602" y="5012144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0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392D2E3E-6D28-6E44-BE69-43706B6B632B}"/>
                    </a:ext>
                  </a:extLst>
                </p:cNvPr>
                <p:cNvSpPr txBox="1"/>
                <p:nvPr/>
              </p:nvSpPr>
              <p:spPr>
                <a:xfrm>
                  <a:off x="521602" y="4637250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800" dirty="0">
                      <a:latin typeface="Helvetica" pitchFamily="2" charset="0"/>
                    </a:rPr>
                    <a:t>1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C817698-FDA9-4540-8240-5A0F795DD554}"/>
                    </a:ext>
                  </a:extLst>
                </p:cNvPr>
                <p:cNvSpPr txBox="1"/>
                <p:nvPr/>
              </p:nvSpPr>
              <p:spPr>
                <a:xfrm>
                  <a:off x="521602" y="4278181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2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B0605DBB-B6BF-6B43-BA43-BCA19A40ED77}"/>
                    </a:ext>
                  </a:extLst>
                </p:cNvPr>
                <p:cNvSpPr txBox="1"/>
                <p:nvPr/>
              </p:nvSpPr>
              <p:spPr>
                <a:xfrm>
                  <a:off x="521602" y="3927023"/>
                  <a:ext cx="2278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altLang="zh-CN" sz="800" dirty="0">
                      <a:latin typeface="Helvetica" pitchFamily="2" charset="0"/>
                    </a:rPr>
                    <a:t>3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89AC52-15AC-074F-874C-CC17E696DA5C}"/>
                </a:ext>
              </a:extLst>
            </p:cNvPr>
            <p:cNvGrpSpPr/>
            <p:nvPr/>
          </p:nvGrpSpPr>
          <p:grpSpPr>
            <a:xfrm>
              <a:off x="2958999" y="4844951"/>
              <a:ext cx="734209" cy="471836"/>
              <a:chOff x="3161730" y="3871797"/>
              <a:chExt cx="734209" cy="471836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048F2A58-554D-B540-9E8C-86141347D5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7852" y="4070383"/>
                <a:ext cx="64800" cy="64800"/>
              </a:xfrm>
              <a:prstGeom prst="ellipse">
                <a:avLst/>
              </a:prstGeom>
              <a:solidFill>
                <a:srgbClr val="FD8D7E"/>
              </a:solidFill>
              <a:ln w="12700">
                <a:solidFill>
                  <a:srgbClr val="FD89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C22D353-2F47-634F-885C-F506AEB32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7852" y="4234507"/>
                <a:ext cx="64800" cy="64800"/>
              </a:xfrm>
              <a:prstGeom prst="ellipse">
                <a:avLst/>
              </a:prstGeom>
              <a:solidFill>
                <a:srgbClr val="98D7CC"/>
              </a:solidFill>
              <a:ln w="12700">
                <a:solidFill>
                  <a:srgbClr val="90D4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243FC7F-80CB-1649-9E01-E8A9BCD337B3}"/>
                  </a:ext>
                </a:extLst>
              </p:cNvPr>
              <p:cNvSpPr txBox="1"/>
              <p:nvPr/>
            </p:nvSpPr>
            <p:spPr>
              <a:xfrm>
                <a:off x="3161730" y="3871797"/>
                <a:ext cx="678343" cy="119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Helvetica" pitchFamily="2" charset="0"/>
                  </a:rPr>
                  <a:t>Histology</a:t>
                </a:r>
                <a:endParaRPr lang="en-US" sz="800" b="1" i="1" dirty="0">
                  <a:latin typeface="Helvetica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967EB25C-6CEB-B841-AE8B-D5C0DE51FDF1}"/>
                  </a:ext>
                </a:extLst>
              </p:cNvPr>
              <p:cNvSpPr txBox="1"/>
              <p:nvPr/>
            </p:nvSpPr>
            <p:spPr>
              <a:xfrm>
                <a:off x="3300252" y="4050563"/>
                <a:ext cx="417957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Helvetica" pitchFamily="2" charset="0"/>
                  </a:rPr>
                  <a:t>ABC</a:t>
                </a:r>
                <a:endParaRPr lang="en-US" sz="800" i="1" dirty="0">
                  <a:latin typeface="Helvetica" pitchFamily="2" charset="0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98FB2A9-8A57-CB4D-AE71-9FB579A5A10A}"/>
                  </a:ext>
                </a:extLst>
              </p:cNvPr>
              <p:cNvSpPr txBox="1"/>
              <p:nvPr/>
            </p:nvSpPr>
            <p:spPr>
              <a:xfrm>
                <a:off x="3404263" y="4220522"/>
                <a:ext cx="491676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800" dirty="0">
                    <a:latin typeface="Helvetica" pitchFamily="2" charset="0"/>
                  </a:rPr>
                  <a:t>GCB</a:t>
                </a:r>
                <a:endParaRPr lang="en-US" sz="800" i="1" dirty="0">
                  <a:latin typeface="Helvetica" pitchFamily="2" charset="0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CEFB60B-346D-5146-BDA5-4047C27DB5ED}"/>
                </a:ext>
              </a:extLst>
            </p:cNvPr>
            <p:cNvSpPr txBox="1"/>
            <p:nvPr/>
          </p:nvSpPr>
          <p:spPr>
            <a:xfrm>
              <a:off x="925472" y="3854944"/>
              <a:ext cx="195768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800" dirty="0">
                  <a:latin typeface="Helvetica" pitchFamily="2" charset="0"/>
                </a:rPr>
                <a:t>Spearman’s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correlation</a:t>
              </a:r>
              <a:r>
                <a:rPr lang="zh-CN" altLang="en-US" sz="800" dirty="0">
                  <a:latin typeface="Helvetica" pitchFamily="2" charset="0"/>
                </a:rPr>
                <a:t> </a:t>
              </a:r>
              <a:r>
                <a:rPr lang="en-US" altLang="zh-CN" sz="800" dirty="0">
                  <a:latin typeface="Helvetica" pitchFamily="2" charset="0"/>
                </a:rPr>
                <a:t>coefficient = -0.727</a:t>
              </a:r>
              <a:endParaRPr lang="en-US" sz="800" dirty="0">
                <a:latin typeface="Helvetica" pitchFamily="2" charset="0"/>
              </a:endParaRPr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E768069-8B10-4048-A7D9-0616FAC261A1}"/>
              </a:ext>
            </a:extLst>
          </p:cNvPr>
          <p:cNvSpPr/>
          <p:nvPr/>
        </p:nvSpPr>
        <p:spPr>
          <a:xfrm>
            <a:off x="4036292" y="11457698"/>
            <a:ext cx="3071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chr9:127,928,426-128,122,849</a:t>
            </a:r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87A8E1FA-A579-A940-909B-90A02EF32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205" y="11428253"/>
            <a:ext cx="10332000" cy="3493743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094A7CF-ACA9-9A4F-8999-0971DAD51D1C}"/>
              </a:ext>
            </a:extLst>
          </p:cNvPr>
          <p:cNvSpPr txBox="1"/>
          <p:nvPr/>
        </p:nvSpPr>
        <p:spPr>
          <a:xfrm>
            <a:off x="655166" y="11505668"/>
            <a:ext cx="35787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800" dirty="0">
                <a:latin typeface="Helvetica" pitchFamily="2" charset="0"/>
              </a:rPr>
              <a:t>TAD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79FE864-D426-3F4E-9D7E-05EA6BD3369D}"/>
              </a:ext>
            </a:extLst>
          </p:cNvPr>
          <p:cNvSpPr txBox="1"/>
          <p:nvPr/>
        </p:nvSpPr>
        <p:spPr>
          <a:xfrm>
            <a:off x="272660" y="11959816"/>
            <a:ext cx="74038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800" dirty="0">
                <a:latin typeface="Helvetica" pitchFamily="2" charset="0"/>
              </a:rPr>
              <a:t>Compartment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327F648-9AA4-F449-91DD-EE88684EF4D2}"/>
              </a:ext>
            </a:extLst>
          </p:cNvPr>
          <p:cNvSpPr txBox="1"/>
          <p:nvPr/>
        </p:nvSpPr>
        <p:spPr>
          <a:xfrm>
            <a:off x="272660" y="12421221"/>
            <a:ext cx="7403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800" dirty="0">
                <a:latin typeface="Helvetica" pitchFamily="2" charset="0"/>
              </a:rPr>
              <a:t>Insulation</a:t>
            </a:r>
          </a:p>
          <a:p>
            <a:pPr algn="r"/>
            <a:r>
              <a:rPr lang="en-US" sz="800" dirty="0">
                <a:latin typeface="Helvetica" pitchFamily="2" charset="0"/>
              </a:rPr>
              <a:t>score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71B76D3-550C-F746-A5CD-6979784D3161}"/>
              </a:ext>
            </a:extLst>
          </p:cNvPr>
          <p:cNvSpPr txBox="1"/>
          <p:nvPr/>
        </p:nvSpPr>
        <p:spPr>
          <a:xfrm>
            <a:off x="272660" y="12831571"/>
            <a:ext cx="74038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800" dirty="0">
                <a:latin typeface="Helvetica" pitchFamily="2" charset="0"/>
              </a:rPr>
              <a:t>CTCF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C3BEC46-7AA6-AC47-8D8C-19B9CDD3DC76}"/>
              </a:ext>
            </a:extLst>
          </p:cNvPr>
          <p:cNvSpPr txBox="1"/>
          <p:nvPr/>
        </p:nvSpPr>
        <p:spPr>
          <a:xfrm>
            <a:off x="272660" y="13104293"/>
            <a:ext cx="74038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800" dirty="0">
                <a:latin typeface="Helvetica" pitchFamily="2" charset="0"/>
              </a:rPr>
              <a:t>H3K27ac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9BFE4ED-7588-C84C-8D81-33A630EDF58F}"/>
              </a:ext>
            </a:extLst>
          </p:cNvPr>
          <p:cNvSpPr txBox="1"/>
          <p:nvPr/>
        </p:nvSpPr>
        <p:spPr>
          <a:xfrm>
            <a:off x="272660" y="13362500"/>
            <a:ext cx="74038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>
                <a:latin typeface="Helvetica" pitchFamily="2" charset="0"/>
              </a:rPr>
              <a:t>H3K4me3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13CC4C3-1BC1-1C40-9D87-1C92BB16E2D9}"/>
              </a:ext>
            </a:extLst>
          </p:cNvPr>
          <p:cNvSpPr txBox="1"/>
          <p:nvPr/>
        </p:nvSpPr>
        <p:spPr>
          <a:xfrm>
            <a:off x="272660" y="13701444"/>
            <a:ext cx="7403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800" dirty="0">
                <a:latin typeface="Helvetica" pitchFamily="2" charset="0"/>
              </a:rPr>
              <a:t>Somatic</a:t>
            </a:r>
          </a:p>
          <a:p>
            <a:pPr algn="r"/>
            <a:r>
              <a:rPr lang="en-US" sz="800" dirty="0">
                <a:latin typeface="Helvetica" pitchFamily="2" charset="0"/>
              </a:rPr>
              <a:t>mutations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C176981-E06A-704B-90FC-BA32EAC7761A}"/>
              </a:ext>
            </a:extLst>
          </p:cNvPr>
          <p:cNvSpPr txBox="1"/>
          <p:nvPr/>
        </p:nvSpPr>
        <p:spPr>
          <a:xfrm>
            <a:off x="272660" y="14108164"/>
            <a:ext cx="7403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800" dirty="0" err="1">
                <a:latin typeface="Helvetica" pitchFamily="2" charset="0"/>
              </a:rPr>
              <a:t>RNAseq</a:t>
            </a:r>
            <a:r>
              <a:rPr lang="en-US" altLang="zh-CN" sz="800" dirty="0">
                <a:latin typeface="Helvetica" pitchFamily="2" charset="0"/>
              </a:rPr>
              <a:t> of DOHH2 cell line 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E8AB7058-76E1-0747-ADD8-8561882F9FDA}"/>
              </a:ext>
            </a:extLst>
          </p:cNvPr>
          <p:cNvSpPr txBox="1"/>
          <p:nvPr/>
        </p:nvSpPr>
        <p:spPr>
          <a:xfrm>
            <a:off x="272660" y="14373367"/>
            <a:ext cx="7403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800" dirty="0" err="1">
                <a:latin typeface="Helvetica" pitchFamily="2" charset="0"/>
              </a:rPr>
              <a:t>RNAseq</a:t>
            </a:r>
            <a:r>
              <a:rPr lang="en-US" altLang="zh-CN" sz="800" dirty="0">
                <a:latin typeface="Helvetica" pitchFamily="2" charset="0"/>
              </a:rPr>
              <a:t> of </a:t>
            </a:r>
          </a:p>
          <a:p>
            <a:pPr algn="r"/>
            <a:r>
              <a:rPr lang="en-US" altLang="zh-CN" sz="800" dirty="0">
                <a:latin typeface="Helvetica" pitchFamily="2" charset="0"/>
              </a:rPr>
              <a:t>DB cell line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2CEAE0FB-4A21-644F-827D-077B98FE76B6}"/>
              </a:ext>
            </a:extLst>
          </p:cNvPr>
          <p:cNvSpPr/>
          <p:nvPr/>
        </p:nvSpPr>
        <p:spPr>
          <a:xfrm>
            <a:off x="5332327" y="6916787"/>
            <a:ext cx="9380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b="1" i="1" dirty="0">
                <a:solidFill>
                  <a:srgbClr val="000000"/>
                </a:solidFill>
                <a:latin typeface="Helvetica" pitchFamily="2" charset="0"/>
              </a:rPr>
              <a:t>IKZF3,</a:t>
            </a:r>
            <a:r>
              <a:rPr lang="zh-CN" altLang="en-US" sz="800" b="1" i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800" b="1" i="1" dirty="0">
                <a:solidFill>
                  <a:srgbClr val="000000"/>
                </a:solidFill>
                <a:latin typeface="Helvetica" pitchFamily="2" charset="0"/>
              </a:rPr>
              <a:t>STARD3</a:t>
            </a:r>
            <a:endParaRPr lang="en-US" sz="800" b="1" i="1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60474572-1366-9944-801A-3D6CBCB04224}"/>
              </a:ext>
            </a:extLst>
          </p:cNvPr>
          <p:cNvSpPr/>
          <p:nvPr/>
        </p:nvSpPr>
        <p:spPr>
          <a:xfrm>
            <a:off x="5086265" y="11223834"/>
            <a:ext cx="14542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b="1" i="1" dirty="0">
                <a:solidFill>
                  <a:srgbClr val="000000"/>
                </a:solidFill>
                <a:latin typeface="Helvetica" pitchFamily="2" charset="0"/>
              </a:rPr>
              <a:t>FAM102A,</a:t>
            </a:r>
            <a:r>
              <a:rPr lang="zh-CN" altLang="en-US" sz="800" b="1" i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800" b="1" i="1" dirty="0">
                <a:solidFill>
                  <a:srgbClr val="000000"/>
                </a:solidFill>
                <a:latin typeface="Helvetica" pitchFamily="2" charset="0"/>
              </a:rPr>
              <a:t>SLC25A25-AS1</a:t>
            </a:r>
            <a:endParaRPr lang="en-US" sz="800" b="1" i="1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4B9A03EC-03F5-D940-AAB4-53200965209A}"/>
              </a:ext>
            </a:extLst>
          </p:cNvPr>
          <p:cNvSpPr/>
          <p:nvPr/>
        </p:nvSpPr>
        <p:spPr>
          <a:xfrm>
            <a:off x="92801" y="16368169"/>
            <a:ext cx="111828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/>
              <a:t>Reference:</a:t>
            </a:r>
            <a:r>
              <a:rPr lang="zh-CN" altLang="en-US" sz="1000" dirty="0"/>
              <a:t> </a:t>
            </a:r>
            <a:endParaRPr lang="en-HK" altLang="zh-CN" sz="1000" dirty="0"/>
          </a:p>
          <a:p>
            <a:r>
              <a:rPr lang="en-US" altLang="zh-CN" sz="1000" dirty="0"/>
              <a:t>1.</a:t>
            </a:r>
            <a:r>
              <a:rPr lang="zh-CN" altLang="en-US" sz="1000" dirty="0"/>
              <a:t> </a:t>
            </a:r>
            <a:r>
              <a:rPr lang="en-HK" sz="1000" dirty="0"/>
              <a:t>Morin, Ryan D., et al. "Mutational and structural analysis of diffuse large B-cell lymphoma using whole-genome sequencing." Blood, The Journal of the American Society of </a:t>
            </a:r>
            <a:r>
              <a:rPr lang="en-HK" sz="1000" dirty="0" err="1"/>
              <a:t>Hematology</a:t>
            </a:r>
            <a:r>
              <a:rPr lang="en-HK" sz="1000" dirty="0"/>
              <a:t> 122.7 (2013): 1256-1265.</a:t>
            </a:r>
            <a:endParaRPr lang="en-US" altLang="zh-CN" sz="1000" dirty="0"/>
          </a:p>
          <a:p>
            <a:r>
              <a:rPr lang="en-US" altLang="zh-CN" sz="1000" dirty="0"/>
              <a:t>2.</a:t>
            </a:r>
            <a:r>
              <a:rPr lang="zh-CN" altLang="en-US" sz="1000" dirty="0"/>
              <a:t> </a:t>
            </a:r>
            <a:r>
              <a:rPr lang="en-US" sz="1000" dirty="0"/>
              <a:t>https://</a:t>
            </a:r>
            <a:r>
              <a:rPr lang="en-US" sz="1000" dirty="0" err="1"/>
              <a:t>rdrr.io</a:t>
            </a:r>
            <a:r>
              <a:rPr lang="en-US" sz="1000" dirty="0"/>
              <a:t>/</a:t>
            </a:r>
            <a:r>
              <a:rPr lang="en-US" sz="1000" dirty="0" err="1"/>
              <a:t>cran</a:t>
            </a:r>
            <a:r>
              <a:rPr lang="en-US" sz="1000" dirty="0"/>
              <a:t>/WGCNA/man/</a:t>
            </a:r>
            <a:r>
              <a:rPr lang="en-US" sz="1000" dirty="0" err="1"/>
              <a:t>rankPvalue.html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6478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AEA5A8-6226-DD43-A7F1-D4F3CE32C211}"/>
              </a:ext>
            </a:extLst>
          </p:cNvPr>
          <p:cNvSpPr txBox="1"/>
          <p:nvPr/>
        </p:nvSpPr>
        <p:spPr>
          <a:xfrm>
            <a:off x="75741" y="159327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A</a:t>
            </a:r>
            <a:endParaRPr lang="en-US" sz="1938" b="1" dirty="0">
              <a:latin typeface="Helvetica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08E6E6-1F11-0E4D-B0F5-FF476F9F8DE1}"/>
              </a:ext>
            </a:extLst>
          </p:cNvPr>
          <p:cNvCxnSpPr/>
          <p:nvPr/>
        </p:nvCxnSpPr>
        <p:spPr>
          <a:xfrm>
            <a:off x="11520488" y="3549861"/>
            <a:ext cx="0" cy="8357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C948B-DC9A-8145-8575-43EEB9110C92}"/>
              </a:ext>
            </a:extLst>
          </p:cNvPr>
          <p:cNvGrpSpPr/>
          <p:nvPr/>
        </p:nvGrpSpPr>
        <p:grpSpPr>
          <a:xfrm>
            <a:off x="125633" y="700609"/>
            <a:ext cx="11153709" cy="7035308"/>
            <a:chOff x="125633" y="932954"/>
            <a:chExt cx="11153709" cy="70353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9E9203-56BC-084B-B558-9315B7458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13" y="1241038"/>
              <a:ext cx="10890000" cy="349366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1E7759-D266-914B-821F-D00066770EC9}"/>
                </a:ext>
              </a:extLst>
            </p:cNvPr>
            <p:cNvSpPr/>
            <p:nvPr/>
          </p:nvSpPr>
          <p:spPr>
            <a:xfrm>
              <a:off x="4411605" y="932954"/>
              <a:ext cx="35589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  <a:latin typeface="Helvetica" pitchFamily="2" charset="0"/>
                </a:rPr>
                <a:t>chr9:37,024,930-37,026,930</a:t>
              </a:r>
              <a:r>
                <a:rPr lang="zh-CN" altLang="en-US" sz="1200" dirty="0">
                  <a:solidFill>
                    <a:srgbClr val="000000"/>
                  </a:solidFill>
                  <a:latin typeface="Helvetica" pitchFamily="2" charset="0"/>
                </a:rPr>
                <a:t> （</a:t>
              </a:r>
              <a:r>
                <a:rPr lang="en-US" altLang="zh-CN" sz="1200" dirty="0">
                  <a:solidFill>
                    <a:srgbClr val="000000"/>
                  </a:solidFill>
                  <a:latin typeface="Helvetica" pitchFamily="2" charset="0"/>
                </a:rPr>
                <a:t>2Kb</a:t>
              </a:r>
              <a:r>
                <a:rPr lang="zh-CN" altLang="en-US" sz="12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Helvetica" pitchFamily="2" charset="0"/>
                </a:rPr>
                <a:t>length</a:t>
              </a:r>
              <a:r>
                <a:rPr lang="zh-CN" altLang="en-US" sz="12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Helvetica" pitchFamily="2" charset="0"/>
                </a:rPr>
                <a:t>region)</a:t>
              </a:r>
              <a:endParaRPr lang="en-US" sz="1200" dirty="0">
                <a:latin typeface="Helvetica" pitchFamily="2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C84ED7-9DD7-4A41-BD1B-4A31C523E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3342" y="4744066"/>
              <a:ext cx="11016000" cy="32241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D79C2E-4713-6949-9A75-BBECA0A1AEC4}"/>
                </a:ext>
              </a:extLst>
            </p:cNvPr>
            <p:cNvSpPr/>
            <p:nvPr/>
          </p:nvSpPr>
          <p:spPr>
            <a:xfrm rot="16200000">
              <a:off x="-146717" y="1380189"/>
              <a:ext cx="798617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This</a:t>
              </a:r>
              <a:r>
                <a:rPr lang="zh-CN" altLang="en-US" sz="105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study</a:t>
              </a:r>
              <a:endParaRPr lang="en-US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6596AB-49E7-A844-8B50-D6EEE57023ED}"/>
                </a:ext>
              </a:extLst>
            </p:cNvPr>
            <p:cNvSpPr/>
            <p:nvPr/>
          </p:nvSpPr>
          <p:spPr>
            <a:xfrm rot="16200000">
              <a:off x="-173166" y="2143226"/>
              <a:ext cx="85151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Morin</a:t>
              </a:r>
              <a:r>
                <a:rPr lang="zh-CN" altLang="en-US" sz="105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et</a:t>
              </a:r>
              <a:r>
                <a:rPr lang="zh-CN" altLang="en-US" sz="105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al.</a:t>
              </a:r>
              <a:endParaRPr lang="en-US" sz="10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479C3-A7A9-674A-89F1-082F936D2BF9}"/>
                </a:ext>
              </a:extLst>
            </p:cNvPr>
            <p:cNvSpPr/>
            <p:nvPr/>
          </p:nvSpPr>
          <p:spPr>
            <a:xfrm rot="16200000">
              <a:off x="-114657" y="3095731"/>
              <a:ext cx="73449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Cell</a:t>
              </a:r>
              <a:r>
                <a:rPr lang="zh-CN" altLang="en-US" sz="105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lines</a:t>
              </a:r>
              <a:endParaRPr lang="en-US" sz="105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7AB4CA-29C2-8346-B38D-5818204DDA9A}"/>
                </a:ext>
              </a:extLst>
            </p:cNvPr>
            <p:cNvSpPr/>
            <p:nvPr/>
          </p:nvSpPr>
          <p:spPr>
            <a:xfrm rot="16200000">
              <a:off x="-144472" y="4108905"/>
              <a:ext cx="95571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Predicted</a:t>
              </a:r>
              <a:r>
                <a:rPr lang="zh-CN" altLang="en-US" sz="105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TF</a:t>
              </a:r>
            </a:p>
            <a:p>
              <a:pPr algn="ctr"/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binding</a:t>
              </a:r>
              <a:r>
                <a:rPr lang="zh-CN" altLang="en-US" sz="105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050" dirty="0">
                  <a:solidFill>
                    <a:srgbClr val="000000"/>
                  </a:solidFill>
                  <a:latin typeface="Helvetica" pitchFamily="2" charset="0"/>
                </a:rPr>
                <a:t>sites</a:t>
              </a:r>
              <a:endParaRPr lang="en-US" sz="105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7B65CE6-0E1B-8F46-91FA-0E07965C0E16}"/>
              </a:ext>
            </a:extLst>
          </p:cNvPr>
          <p:cNvSpPr txBox="1"/>
          <p:nvPr/>
        </p:nvSpPr>
        <p:spPr>
          <a:xfrm>
            <a:off x="74810" y="8030294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B</a:t>
            </a:r>
            <a:endParaRPr lang="en-US" sz="1938" b="1" dirty="0">
              <a:latin typeface="Helvetica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62293B-505F-8444-8A17-36FDA7BF0D36}"/>
              </a:ext>
            </a:extLst>
          </p:cNvPr>
          <p:cNvSpPr/>
          <p:nvPr/>
        </p:nvSpPr>
        <p:spPr>
          <a:xfrm>
            <a:off x="2283786" y="4596533"/>
            <a:ext cx="12923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Helvetica" pitchFamily="2" charset="0"/>
              </a:rPr>
              <a:t>chr9:37,025,364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8E45AD-229E-244F-95C3-D4186A6632DF}"/>
              </a:ext>
            </a:extLst>
          </p:cNvPr>
          <p:cNvSpPr/>
          <p:nvPr/>
        </p:nvSpPr>
        <p:spPr>
          <a:xfrm>
            <a:off x="6909959" y="4914998"/>
            <a:ext cx="210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Helvetica" pitchFamily="2" charset="0"/>
              </a:rPr>
              <a:t>chr9:37,026,315-37,026,316</a:t>
            </a:r>
            <a:endParaRPr lang="en-US" sz="1200" dirty="0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0B4A671-DEBF-554C-83BA-225B326415CA}"/>
              </a:ext>
            </a:extLst>
          </p:cNvPr>
          <p:cNvGrpSpPr/>
          <p:nvPr/>
        </p:nvGrpSpPr>
        <p:grpSpPr>
          <a:xfrm>
            <a:off x="280224" y="8374594"/>
            <a:ext cx="6122387" cy="3467647"/>
            <a:chOff x="280224" y="8140671"/>
            <a:chExt cx="6122387" cy="346764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4038C1E-1875-7D4F-A46B-6A8833E98127}"/>
                </a:ext>
              </a:extLst>
            </p:cNvPr>
            <p:cNvGrpSpPr/>
            <p:nvPr/>
          </p:nvGrpSpPr>
          <p:grpSpPr>
            <a:xfrm>
              <a:off x="280224" y="8140671"/>
              <a:ext cx="5029657" cy="3467647"/>
              <a:chOff x="314146" y="8139194"/>
              <a:chExt cx="7024252" cy="484280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8C19313-F67C-284C-843C-2851D71F8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146" y="8139194"/>
                <a:ext cx="7024252" cy="4395137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437373F-44E7-1E40-B114-E6DED6801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3973" y="12577792"/>
                <a:ext cx="111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FCC6866-5266-B749-B522-079F4D24399E}"/>
                  </a:ext>
                </a:extLst>
              </p:cNvPr>
              <p:cNvSpPr/>
              <p:nvPr/>
            </p:nvSpPr>
            <p:spPr>
              <a:xfrm>
                <a:off x="1567312" y="12595148"/>
                <a:ext cx="1236212" cy="386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This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study</a:t>
                </a:r>
                <a:endParaRPr lang="en-US" sz="12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9871E8-91B5-674A-BE43-4FA81985B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505" y="12577792"/>
                <a:ext cx="2420444" cy="47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17297B0-A45A-9246-8694-A6C99E836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3769" y="12577792"/>
                <a:ext cx="1727132" cy="47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17BAF70-D31E-FF4E-AA67-455BE8E1E64B}"/>
                  </a:ext>
                </a:extLst>
              </p:cNvPr>
              <p:cNvSpPr/>
              <p:nvPr/>
            </p:nvSpPr>
            <p:spPr>
              <a:xfrm>
                <a:off x="3406891" y="12577790"/>
                <a:ext cx="1319042" cy="386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Morin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et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al.</a:t>
                </a:r>
                <a:endParaRPr lang="en-US" sz="120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EE5F8F-C1EE-2145-BE7C-6EA2EC5FDE5D}"/>
                  </a:ext>
                </a:extLst>
              </p:cNvPr>
              <p:cNvSpPr/>
              <p:nvPr/>
            </p:nvSpPr>
            <p:spPr>
              <a:xfrm>
                <a:off x="5775196" y="12595147"/>
                <a:ext cx="1124277" cy="386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Cell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lines</a:t>
                </a:r>
                <a:endParaRPr lang="en-US" sz="1200" dirty="0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D223EE5-7981-4047-84C1-7F879FEC8C26}"/>
                </a:ext>
              </a:extLst>
            </p:cNvPr>
            <p:cNvGrpSpPr/>
            <p:nvPr/>
          </p:nvGrpSpPr>
          <p:grpSpPr>
            <a:xfrm>
              <a:off x="5339273" y="8213385"/>
              <a:ext cx="1063338" cy="2385847"/>
              <a:chOff x="5339273" y="8213385"/>
              <a:chExt cx="1063338" cy="23858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6A41601-0B3B-9A46-A81E-679EE331B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8457" y="9566179"/>
                <a:ext cx="144000" cy="144001"/>
              </a:xfrm>
              <a:prstGeom prst="rect">
                <a:avLst/>
              </a:prstGeom>
              <a:solidFill>
                <a:srgbClr val="B4DE6A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807C3BC-9C09-B14F-8689-B94DE2CBDDAE}"/>
                  </a:ext>
                </a:extLst>
              </p:cNvPr>
              <p:cNvSpPr/>
              <p:nvPr/>
            </p:nvSpPr>
            <p:spPr>
              <a:xfrm>
                <a:off x="5530256" y="9524766"/>
                <a:ext cx="84189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C-&gt;T/G-&gt;A</a:t>
                </a:r>
                <a:endParaRPr lang="en-US" sz="105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AC6370-052E-B64A-A345-0785D5033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8457" y="9771927"/>
                <a:ext cx="144000" cy="144001"/>
              </a:xfrm>
              <a:prstGeom prst="rect">
                <a:avLst/>
              </a:prstGeom>
              <a:solidFill>
                <a:srgbClr val="80B1D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E14391-AE0B-1F40-B45C-A645E22ABC98}"/>
                  </a:ext>
                </a:extLst>
              </p:cNvPr>
              <p:cNvSpPr/>
              <p:nvPr/>
            </p:nvSpPr>
            <p:spPr>
              <a:xfrm>
                <a:off x="5530256" y="9724754"/>
                <a:ext cx="87235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C-&gt;G/G-&gt;C</a:t>
                </a:r>
                <a:endParaRPr lang="en-US" sz="105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8D8F599-CD20-FE44-8C1D-8C145AD8EE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8457" y="9977675"/>
                <a:ext cx="144000" cy="144001"/>
              </a:xfrm>
              <a:prstGeom prst="rect">
                <a:avLst/>
              </a:prstGeom>
              <a:solidFill>
                <a:srgbClr val="FEB46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7A10A7F-312C-1A41-88ED-C6DFF09A71CA}"/>
                  </a:ext>
                </a:extLst>
              </p:cNvPr>
              <p:cNvSpPr/>
              <p:nvPr/>
            </p:nvSpPr>
            <p:spPr>
              <a:xfrm>
                <a:off x="5530256" y="9924742"/>
                <a:ext cx="84189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C-&gt;A/G-&gt;T</a:t>
                </a:r>
                <a:endParaRPr lang="en-US" sz="105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742781D-1BD1-E847-91E6-7F16EAA4A3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8457" y="10188975"/>
                <a:ext cx="144000" cy="144000"/>
              </a:xfrm>
              <a:prstGeom prst="rect">
                <a:avLst/>
              </a:prstGeom>
              <a:solidFill>
                <a:srgbClr val="FC807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4064E70-C5EF-F149-B553-9B93F61A8615}"/>
                  </a:ext>
                </a:extLst>
              </p:cNvPr>
              <p:cNvSpPr/>
              <p:nvPr/>
            </p:nvSpPr>
            <p:spPr>
              <a:xfrm>
                <a:off x="5530256" y="10136339"/>
                <a:ext cx="70243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Insertion</a:t>
                </a:r>
                <a:endParaRPr lang="en-US" sz="105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9631E2B-2EF8-5D44-8B49-C9ECAC9007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6609" y="10400274"/>
                <a:ext cx="144000" cy="144000"/>
              </a:xfrm>
              <a:prstGeom prst="rect">
                <a:avLst/>
              </a:prstGeom>
              <a:solidFill>
                <a:srgbClr val="BC80BD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09607E9-415F-2D4E-AFD3-B457A3CEB3E5}"/>
                  </a:ext>
                </a:extLst>
              </p:cNvPr>
              <p:cNvSpPr/>
              <p:nvPr/>
            </p:nvSpPr>
            <p:spPr>
              <a:xfrm>
                <a:off x="5530256" y="10345316"/>
                <a:ext cx="68159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Deletion</a:t>
                </a:r>
                <a:endParaRPr lang="en-US" sz="105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CA07F8-1CF9-194E-B128-4290516B42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7288" y="8464808"/>
                <a:ext cx="144000" cy="144001"/>
              </a:xfrm>
              <a:prstGeom prst="rect">
                <a:avLst/>
              </a:prstGeom>
              <a:solidFill>
                <a:srgbClr val="71CF7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D8FC66B-9E0D-D046-B881-028B93A5CC5E}"/>
                  </a:ext>
                </a:extLst>
              </p:cNvPr>
              <p:cNvSpPr/>
              <p:nvPr/>
            </p:nvSpPr>
            <p:spPr>
              <a:xfrm>
                <a:off x="5530256" y="8411992"/>
                <a:ext cx="47641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GCB</a:t>
                </a:r>
                <a:endParaRPr lang="en-US" sz="105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039BE09-944D-AC4D-86F0-191BC3C71D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7288" y="8676820"/>
                <a:ext cx="144000" cy="144001"/>
              </a:xfrm>
              <a:prstGeom prst="rect">
                <a:avLst/>
              </a:prstGeom>
              <a:solidFill>
                <a:srgbClr val="FCA09A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38B17EA-176C-BF41-98AE-95F0269614B7}"/>
                  </a:ext>
                </a:extLst>
              </p:cNvPr>
              <p:cNvSpPr/>
              <p:nvPr/>
            </p:nvSpPr>
            <p:spPr>
              <a:xfrm>
                <a:off x="5530256" y="8624377"/>
                <a:ext cx="46198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ABC</a:t>
                </a:r>
                <a:endParaRPr lang="en-US" sz="105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630231-6E5B-D946-8782-A2D97A6393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7288" y="8888827"/>
                <a:ext cx="144000" cy="144001"/>
              </a:xfrm>
              <a:prstGeom prst="rect">
                <a:avLst/>
              </a:prstGeom>
              <a:solidFill>
                <a:srgbClr val="92BB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8CFD7EF-03F1-1148-83F3-A02B93B6C006}"/>
                  </a:ext>
                </a:extLst>
              </p:cNvPr>
              <p:cNvSpPr/>
              <p:nvPr/>
            </p:nvSpPr>
            <p:spPr>
              <a:xfrm>
                <a:off x="5530256" y="8842309"/>
                <a:ext cx="28245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U</a:t>
                </a:r>
                <a:endParaRPr lang="en-US" sz="105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2F3730-C34A-8C43-BA33-F81685F76E20}"/>
                  </a:ext>
                </a:extLst>
              </p:cNvPr>
              <p:cNvSpPr/>
              <p:nvPr/>
            </p:nvSpPr>
            <p:spPr>
              <a:xfrm>
                <a:off x="5348656" y="8213385"/>
                <a:ext cx="7409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Histology</a:t>
                </a:r>
                <a:endParaRPr lang="en-US" sz="105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2E6E199-94ED-B64C-9389-5754B4FDEA6A}"/>
                  </a:ext>
                </a:extLst>
              </p:cNvPr>
              <p:cNvSpPr/>
              <p:nvPr/>
            </p:nvSpPr>
            <p:spPr>
              <a:xfrm>
                <a:off x="5339273" y="9316862"/>
                <a:ext cx="99418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Mutation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Helvetica" pitchFamily="2" charset="0"/>
                  </a:rPr>
                  <a:t>type</a:t>
                </a:r>
                <a:endParaRPr lang="en-US" sz="1050" dirty="0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74860D4-1B0F-384F-9DF9-9C2574D425C1}"/>
              </a:ext>
            </a:extLst>
          </p:cNvPr>
          <p:cNvGrpSpPr/>
          <p:nvPr/>
        </p:nvGrpSpPr>
        <p:grpSpPr>
          <a:xfrm>
            <a:off x="6421404" y="8373117"/>
            <a:ext cx="4828909" cy="3459379"/>
            <a:chOff x="6736626" y="9080895"/>
            <a:chExt cx="4828909" cy="345937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F8774C8-0387-DD4D-8E64-D0E323ACE421}"/>
                </a:ext>
              </a:extLst>
            </p:cNvPr>
            <p:cNvSpPr/>
            <p:nvPr/>
          </p:nvSpPr>
          <p:spPr>
            <a:xfrm>
              <a:off x="6744742" y="9897631"/>
              <a:ext cx="43152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dirty="0">
                  <a:latin typeface="Helvetica" pitchFamily="2" charset="0"/>
                </a:rPr>
                <a:t>Ref:</a:t>
              </a:r>
              <a:endParaRPr lang="en-US" sz="1050" dirty="0">
                <a:latin typeface="Helvetica" pitchFamily="2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06AC724-B9D5-D747-8A85-38F185A48CB4}"/>
                </a:ext>
              </a:extLst>
            </p:cNvPr>
            <p:cNvGrpSpPr/>
            <p:nvPr/>
          </p:nvGrpSpPr>
          <p:grpSpPr>
            <a:xfrm>
              <a:off x="6736626" y="9080895"/>
              <a:ext cx="4828909" cy="3459379"/>
              <a:chOff x="6736626" y="9080895"/>
              <a:chExt cx="4828909" cy="345937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300A916-71C6-CD47-9385-FCDCA76EFE53}"/>
                  </a:ext>
                </a:extLst>
              </p:cNvPr>
              <p:cNvSpPr/>
              <p:nvPr/>
            </p:nvSpPr>
            <p:spPr>
              <a:xfrm>
                <a:off x="6736626" y="10852078"/>
                <a:ext cx="44755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latin typeface="Helvetica" pitchFamily="2" charset="0"/>
                  </a:rPr>
                  <a:t>chr9</a:t>
                </a:r>
                <a:endParaRPr lang="en-US" sz="1050" dirty="0">
                  <a:latin typeface="Helvetica" pitchFamily="2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CAA2F45-9D76-6042-9B24-65D890AFEA73}"/>
                  </a:ext>
                </a:extLst>
              </p:cNvPr>
              <p:cNvSpPr/>
              <p:nvPr/>
            </p:nvSpPr>
            <p:spPr>
              <a:xfrm>
                <a:off x="6736626" y="11001545"/>
                <a:ext cx="78739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latin typeface="Helvetica" pitchFamily="2" charset="0"/>
                  </a:rPr>
                  <a:t>3702</a:t>
                </a:r>
                <a:r>
                  <a:rPr lang="en-US" altLang="zh-CN" sz="1050" dirty="0">
                    <a:latin typeface="Helvetica" pitchFamily="2" charset="0"/>
                  </a:rPr>
                  <a:t>6295</a:t>
                </a:r>
                <a:endParaRPr lang="en-US" sz="1050" dirty="0">
                  <a:latin typeface="Helvetica" pitchFamily="2" charset="0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7C320AE9-58AF-3143-9E75-52D9BA146E2D}"/>
                  </a:ext>
                </a:extLst>
              </p:cNvPr>
              <p:cNvGrpSpPr/>
              <p:nvPr/>
            </p:nvGrpSpPr>
            <p:grpSpPr>
              <a:xfrm>
                <a:off x="6929258" y="9080895"/>
                <a:ext cx="4636277" cy="3459379"/>
                <a:chOff x="6929258" y="9080895"/>
                <a:chExt cx="4636277" cy="3459379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F8BCC27B-7FCC-DD44-B530-5E2BBC550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29380" y="9931442"/>
                  <a:ext cx="4149962" cy="1047593"/>
                </a:xfrm>
                <a:prstGeom prst="rect">
                  <a:avLst/>
                </a:prstGeom>
              </p:spPr>
            </p:pic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A570125-724C-F34C-9C44-D3DDDE3AD316}"/>
                    </a:ext>
                  </a:extLst>
                </p:cNvPr>
                <p:cNvSpPr/>
                <p:nvPr/>
              </p:nvSpPr>
              <p:spPr>
                <a:xfrm>
                  <a:off x="9179861" y="9943394"/>
                  <a:ext cx="219600" cy="1008000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D442FB1B-9E45-E848-816C-FF317EE69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31643" y="11717299"/>
                  <a:ext cx="1039694" cy="815190"/>
                </a:xfrm>
                <a:prstGeom prst="rect">
                  <a:avLst/>
                </a:prstGeom>
              </p:spPr>
            </p:pic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652BB2E1-78A3-0749-8298-6B1C83458AE5}"/>
                    </a:ext>
                  </a:extLst>
                </p:cNvPr>
                <p:cNvGrpSpPr/>
                <p:nvPr/>
              </p:nvGrpSpPr>
              <p:grpSpPr>
                <a:xfrm>
                  <a:off x="6991184" y="11725084"/>
                  <a:ext cx="2493645" cy="815190"/>
                  <a:chOff x="7086807" y="11552384"/>
                  <a:chExt cx="2493645" cy="815190"/>
                </a:xfrm>
              </p:grpSpPr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F6DB8ABF-ED65-524F-8CFE-CC95488C54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086807" y="11552384"/>
                    <a:ext cx="2493645" cy="386461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BB387E70-22C2-EF46-9341-3F3B7542C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097453" y="11976795"/>
                    <a:ext cx="2394331" cy="39077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18ECC150-1FDA-754C-B68F-855B87A8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490" y="10979035"/>
                  <a:ext cx="4138852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548DC35-5DE5-574A-A04D-551C763FCFAA}"/>
                    </a:ext>
                  </a:extLst>
                </p:cNvPr>
                <p:cNvSpPr/>
                <p:nvPr/>
              </p:nvSpPr>
              <p:spPr>
                <a:xfrm>
                  <a:off x="8588258" y="10998286"/>
                  <a:ext cx="14350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>
                      <a:latin typeface="Helvetica" pitchFamily="2" charset="0"/>
                    </a:rPr>
                    <a:t>3702</a:t>
                  </a:r>
                  <a:r>
                    <a:rPr lang="en-US" altLang="zh-CN" sz="1050" dirty="0">
                      <a:latin typeface="Helvetica" pitchFamily="2" charset="0"/>
                    </a:rPr>
                    <a:t>6315</a:t>
                  </a:r>
                  <a:r>
                    <a:rPr lang="en-US" sz="1050" dirty="0">
                      <a:latin typeface="Helvetica" pitchFamily="2" charset="0"/>
                    </a:rPr>
                    <a:t>-3702</a:t>
                  </a:r>
                  <a:r>
                    <a:rPr lang="en-US" altLang="zh-CN" sz="1050" dirty="0">
                      <a:latin typeface="Helvetica" pitchFamily="2" charset="0"/>
                    </a:rPr>
                    <a:t>6316</a:t>
                  </a:r>
                  <a:endParaRPr lang="en-US" sz="1050" dirty="0">
                    <a:latin typeface="Helvetica" pitchFamily="2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7159F474-0EDD-F84E-BB44-4CA3B260BF3C}"/>
                    </a:ext>
                  </a:extLst>
                </p:cNvPr>
                <p:cNvSpPr/>
                <p:nvPr/>
              </p:nvSpPr>
              <p:spPr>
                <a:xfrm>
                  <a:off x="9677083" y="11303432"/>
                  <a:ext cx="1661353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HK" sz="1050" dirty="0">
                      <a:solidFill>
                        <a:srgbClr val="000000"/>
                      </a:solidFill>
                      <a:latin typeface="Helvetica" pitchFamily="2" charset="0"/>
                    </a:rPr>
                    <a:t>Consensus sequence and matrix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Helvetica" pitchFamily="2" charset="0"/>
                    </a:rPr>
                    <a:t> 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Helvetica" pitchFamily="2" charset="0"/>
                    </a:rPr>
                    <a:t>of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Helvetica" pitchFamily="2" charset="0"/>
                    </a:rPr>
                    <a:t> 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Helvetica" pitchFamily="2" charset="0"/>
                    </a:rPr>
                    <a:t>NFI/CTF</a:t>
                  </a:r>
                  <a:endParaRPr lang="en-US" sz="1050" dirty="0">
                    <a:latin typeface="Helvetica" pitchFamily="2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5B4F2F2-B949-FA4A-B983-6BEC4D178970}"/>
                    </a:ext>
                  </a:extLst>
                </p:cNvPr>
                <p:cNvSpPr/>
                <p:nvPr/>
              </p:nvSpPr>
              <p:spPr>
                <a:xfrm>
                  <a:off x="6929258" y="11303432"/>
                  <a:ext cx="2160748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HK" sz="1050" dirty="0">
                      <a:solidFill>
                        <a:srgbClr val="000000"/>
                      </a:solidFill>
                      <a:latin typeface="Helvetica" pitchFamily="2" charset="0"/>
                    </a:rPr>
                    <a:t>Factors predicted within a dissimilarity margin 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Helvetica" pitchFamily="2" charset="0"/>
                    </a:rPr>
                    <a:t>&lt;=</a:t>
                  </a:r>
                  <a:r>
                    <a:rPr lang="en-HK" sz="1050" dirty="0">
                      <a:solidFill>
                        <a:srgbClr val="000000"/>
                      </a:solidFill>
                      <a:latin typeface="Helvetica" pitchFamily="2" charset="0"/>
                    </a:rPr>
                    <a:t> </a:t>
                  </a:r>
                  <a:r>
                    <a:rPr lang="en-HK" sz="1050" dirty="0">
                      <a:latin typeface="Helvetica" pitchFamily="2" charset="0"/>
                    </a:rPr>
                    <a:t>1</a:t>
                  </a:r>
                  <a:r>
                    <a:rPr lang="en-US" altLang="zh-CN" sz="1050" dirty="0">
                      <a:latin typeface="Helvetica" pitchFamily="2" charset="0"/>
                    </a:rPr>
                    <a:t>0</a:t>
                  </a:r>
                  <a:r>
                    <a:rPr lang="en-HK" sz="1050" dirty="0">
                      <a:solidFill>
                        <a:srgbClr val="000000"/>
                      </a:solidFill>
                      <a:latin typeface="Helvetica" pitchFamily="2" charset="0"/>
                    </a:rPr>
                    <a:t>%:</a:t>
                  </a:r>
                  <a:endParaRPr lang="en-US" sz="1050" dirty="0">
                    <a:latin typeface="Helvetica" pitchFamily="2" charset="0"/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574EA5C-431B-AA49-AB27-6CBEBCD881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7698" y="9859907"/>
                  <a:ext cx="0" cy="720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1F6FFE0-A81A-9D42-9E12-FA9661BBE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6484" y="9798160"/>
                  <a:ext cx="250047" cy="6247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E487917C-B008-CF4C-B250-99FDC0829B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8460" y="9623622"/>
                  <a:ext cx="108000" cy="108000"/>
                </a:xfrm>
                <a:prstGeom prst="ellipse">
                  <a:avLst/>
                </a:prstGeom>
                <a:solidFill>
                  <a:srgbClr val="80B1D5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E8AABE3-A46D-1244-86E3-55A39CFAD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8016" y="9729306"/>
                  <a:ext cx="0" cy="720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3473CA3-577A-5344-921F-B3E08790D9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8460" y="9514664"/>
                  <a:ext cx="108000" cy="108000"/>
                </a:xfrm>
                <a:prstGeom prst="ellipse">
                  <a:avLst/>
                </a:prstGeom>
                <a:solidFill>
                  <a:srgbClr val="80B1D5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6F917B87-BF4B-0A4E-BA64-1D1814E7F5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8460" y="9405706"/>
                  <a:ext cx="108000" cy="108000"/>
                </a:xfrm>
                <a:prstGeom prst="ellipse">
                  <a:avLst/>
                </a:prstGeom>
                <a:solidFill>
                  <a:srgbClr val="80B1D5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468CA161-7F63-3B46-B9ED-A6AD9AD6C6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8460" y="9296748"/>
                  <a:ext cx="108000" cy="108000"/>
                </a:xfrm>
                <a:prstGeom prst="ellipse">
                  <a:avLst/>
                </a:prstGeom>
                <a:solidFill>
                  <a:srgbClr val="B5DE6A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DA823EF3-F82C-2E49-829E-C52FD34FE9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8460" y="9187790"/>
                  <a:ext cx="108000" cy="108000"/>
                </a:xfrm>
                <a:prstGeom prst="ellipse">
                  <a:avLst/>
                </a:prstGeom>
                <a:solidFill>
                  <a:srgbClr val="B5DE6A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C292C172-25E3-F545-BC95-7F711A8B2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5512" y="9863268"/>
                  <a:ext cx="0" cy="720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F4CAAA43-D8B1-4F4B-A1E4-E970622BE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4345" y="9800296"/>
                  <a:ext cx="241553" cy="6369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AF8605F0-09F7-5244-8E08-2FB4A72B6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5898" y="9732667"/>
                  <a:ext cx="0" cy="720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B6D205F8-516A-504C-9FD8-33DC6BF725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21898" y="9624666"/>
                  <a:ext cx="108000" cy="108000"/>
                </a:xfrm>
                <a:prstGeom prst="ellipse">
                  <a:avLst/>
                </a:prstGeom>
                <a:solidFill>
                  <a:srgbClr val="80B1D5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69E93E11-952E-3942-B739-51C9C1A007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21898" y="9515708"/>
                  <a:ext cx="108000" cy="108000"/>
                </a:xfrm>
                <a:prstGeom prst="ellipse">
                  <a:avLst/>
                </a:prstGeom>
                <a:solidFill>
                  <a:srgbClr val="80B1D5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17" name="Triangle 116">
                  <a:extLst>
                    <a:ext uri="{FF2B5EF4-FFF2-40B4-BE49-F238E27FC236}">
                      <a16:creationId xmlns:a16="http://schemas.microsoft.com/office/drawing/2014/main" id="{C0AF9BA4-AAA0-1247-A9D6-71D738FDDB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15266" y="9638167"/>
                  <a:ext cx="108000" cy="94499"/>
                </a:xfrm>
                <a:prstGeom prst="triangle">
                  <a:avLst/>
                </a:prstGeom>
                <a:solidFill>
                  <a:srgbClr val="BC80BD"/>
                </a:solidFill>
                <a:ln w="31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7515334-4DF5-624B-8156-A7AD124AD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21898" y="9406750"/>
                  <a:ext cx="108000" cy="108000"/>
                </a:xfrm>
                <a:prstGeom prst="ellipse">
                  <a:avLst/>
                </a:prstGeom>
                <a:solidFill>
                  <a:srgbClr val="80B1D5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D1470CD-570A-7D4D-AAC5-6D2DAB89F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21898" y="9297792"/>
                  <a:ext cx="108000" cy="108000"/>
                </a:xfrm>
                <a:prstGeom prst="ellipse">
                  <a:avLst/>
                </a:prstGeom>
                <a:solidFill>
                  <a:srgbClr val="B5DE6A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FC792629-A2DC-0346-8393-B9D8156D93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21898" y="9188834"/>
                  <a:ext cx="108000" cy="108000"/>
                </a:xfrm>
                <a:prstGeom prst="ellipse">
                  <a:avLst/>
                </a:prstGeom>
                <a:solidFill>
                  <a:srgbClr val="B5DE6A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4100C2D-659A-8E40-9DD7-46BE18AF0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46333" y="9725850"/>
                  <a:ext cx="0" cy="2051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428128A8-A95C-C941-832A-3166061CDF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1860" y="9622084"/>
                  <a:ext cx="108000" cy="108000"/>
                </a:xfrm>
                <a:prstGeom prst="ellipse">
                  <a:avLst/>
                </a:prstGeom>
                <a:solidFill>
                  <a:srgbClr val="B5DE6A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A345ACDD-AB67-FA4B-8CBF-CE458E830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69480" y="9732666"/>
                  <a:ext cx="0" cy="15584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E70A7CF7-EE58-AA4E-85CE-1E8108E61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2774" y="9897129"/>
                  <a:ext cx="2155587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B109AE66-5AF6-7A44-8D4E-3FBB0409BA7D}"/>
                    </a:ext>
                  </a:extLst>
                </p:cNvPr>
                <p:cNvSpPr/>
                <p:nvPr/>
              </p:nvSpPr>
              <p:spPr>
                <a:xfrm>
                  <a:off x="10778140" y="10998286"/>
                  <a:ext cx="78739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>
                      <a:latin typeface="Helvetica" pitchFamily="2" charset="0"/>
                    </a:rPr>
                    <a:t>3702</a:t>
                  </a:r>
                  <a:r>
                    <a:rPr lang="en-US" altLang="zh-CN" sz="1050" dirty="0">
                      <a:latin typeface="Helvetica" pitchFamily="2" charset="0"/>
                    </a:rPr>
                    <a:t>6334</a:t>
                  </a:r>
                  <a:endParaRPr lang="en-US" sz="1050" dirty="0">
                    <a:latin typeface="Helvetica" pitchFamily="2" charset="0"/>
                  </a:endParaRPr>
                </a:p>
              </p:txBody>
            </p: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1F2FED90-1ADC-2A4F-BEC7-C1C7E2314F5B}"/>
                    </a:ext>
                  </a:extLst>
                </p:cNvPr>
                <p:cNvGrpSpPr/>
                <p:nvPr/>
              </p:nvGrpSpPr>
              <p:grpSpPr>
                <a:xfrm>
                  <a:off x="7049721" y="9080895"/>
                  <a:ext cx="1151522" cy="813659"/>
                  <a:chOff x="7886699" y="866282"/>
                  <a:chExt cx="1151522" cy="813659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B303AF51-BCB8-664D-866D-B85375F2BBBB}"/>
                      </a:ext>
                    </a:extLst>
                  </p:cNvPr>
                  <p:cNvSpPr/>
                  <p:nvPr/>
                </p:nvSpPr>
                <p:spPr>
                  <a:xfrm>
                    <a:off x="8165866" y="1056780"/>
                    <a:ext cx="841897" cy="2539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50" dirty="0">
                        <a:solidFill>
                          <a:srgbClr val="000000"/>
                        </a:solidFill>
                        <a:latin typeface="Helvetica" pitchFamily="2" charset="0"/>
                      </a:rPr>
                      <a:t>C-&gt;T/G-&gt;A</a:t>
                    </a:r>
                    <a:endParaRPr lang="en-US" sz="1050" dirty="0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CC077597-1AEF-4A4A-921A-00DAB780DF6A}"/>
                      </a:ext>
                    </a:extLst>
                  </p:cNvPr>
                  <p:cNvSpPr/>
                  <p:nvPr/>
                </p:nvSpPr>
                <p:spPr>
                  <a:xfrm>
                    <a:off x="8165866" y="1240493"/>
                    <a:ext cx="872355" cy="2539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50" dirty="0">
                        <a:solidFill>
                          <a:srgbClr val="000000"/>
                        </a:solidFill>
                        <a:latin typeface="Helvetica" pitchFamily="2" charset="0"/>
                      </a:rPr>
                      <a:t>C-&gt;G/G-&gt;C</a:t>
                    </a:r>
                    <a:endParaRPr lang="en-US" sz="1050" dirty="0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5384BBCF-408B-3240-AFED-281BF1B1FCF2}"/>
                      </a:ext>
                    </a:extLst>
                  </p:cNvPr>
                  <p:cNvSpPr/>
                  <p:nvPr/>
                </p:nvSpPr>
                <p:spPr>
                  <a:xfrm>
                    <a:off x="8170034" y="1426025"/>
                    <a:ext cx="681597" cy="2539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50" dirty="0">
                        <a:solidFill>
                          <a:srgbClr val="000000"/>
                        </a:solidFill>
                        <a:latin typeface="Helvetica" pitchFamily="2" charset="0"/>
                      </a:rPr>
                      <a:t>Deletion</a:t>
                    </a:r>
                    <a:endParaRPr lang="en-US" sz="1050" dirty="0"/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BAABFBC5-F163-C740-AC6A-1D0D7E26A8DC}"/>
                      </a:ext>
                    </a:extLst>
                  </p:cNvPr>
                  <p:cNvSpPr/>
                  <p:nvPr/>
                </p:nvSpPr>
                <p:spPr>
                  <a:xfrm>
                    <a:off x="7886699" y="866282"/>
                    <a:ext cx="994183" cy="2539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50" dirty="0">
                        <a:solidFill>
                          <a:srgbClr val="000000"/>
                        </a:solidFill>
                        <a:latin typeface="Helvetica" pitchFamily="2" charset="0"/>
                      </a:rPr>
                      <a:t>Mutation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Helvetica" pitchFamily="2" charset="0"/>
                      </a:rPr>
                      <a:t> 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Helvetica" pitchFamily="2" charset="0"/>
                      </a:rPr>
                      <a:t>type</a:t>
                    </a:r>
                    <a:endParaRPr lang="en-US" sz="1050" dirty="0"/>
                  </a:p>
                </p:txBody>
              </p:sp>
              <p:sp>
                <p:nvSpPr>
                  <p:cNvPr id="143" name="Triangle 142">
                    <a:extLst>
                      <a:ext uri="{FF2B5EF4-FFF2-40B4-BE49-F238E27FC236}">
                        <a16:creationId xmlns:a16="http://schemas.microsoft.com/office/drawing/2014/main" id="{B8CDCB27-DBE4-BB46-81D3-C0AF114C100E}"/>
                      </a:ext>
                    </a:extLst>
                  </p:cNvPr>
                  <p:cNvSpPr/>
                  <p:nvPr/>
                </p:nvSpPr>
                <p:spPr>
                  <a:xfrm>
                    <a:off x="8003614" y="1491956"/>
                    <a:ext cx="144000" cy="125999"/>
                  </a:xfrm>
                  <a:prstGeom prst="triangle">
                    <a:avLst/>
                  </a:prstGeom>
                  <a:solidFill>
                    <a:srgbClr val="BC80BD"/>
                  </a:solidFill>
                  <a:ln w="317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CBD548B1-B386-D94B-B669-5DFD4A6A73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12615" y="1126352"/>
                    <a:ext cx="125999" cy="125999"/>
                  </a:xfrm>
                  <a:prstGeom prst="ellipse">
                    <a:avLst/>
                  </a:prstGeom>
                  <a:solidFill>
                    <a:srgbClr val="B5DE6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2D1BD11F-C544-FD45-8F8E-3690A5F757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12615" y="1310027"/>
                    <a:ext cx="125999" cy="125999"/>
                  </a:xfrm>
                  <a:prstGeom prst="ellipse">
                    <a:avLst/>
                  </a:prstGeom>
                  <a:solidFill>
                    <a:srgbClr val="80B1D5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</p:grpSp>
          </p:grp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A0DD417A-9B05-E549-BB21-5F7E0DA12FA6}"/>
              </a:ext>
            </a:extLst>
          </p:cNvPr>
          <p:cNvSpPr txBox="1"/>
          <p:nvPr/>
        </p:nvSpPr>
        <p:spPr>
          <a:xfrm>
            <a:off x="6235740" y="8032772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C</a:t>
            </a:r>
            <a:endParaRPr lang="en-US" sz="1938" b="1" dirty="0">
              <a:latin typeface="Helvetica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C5C6EDA-4E6B-F84F-8C69-D27E24F21636}"/>
              </a:ext>
            </a:extLst>
          </p:cNvPr>
          <p:cNvSpPr/>
          <p:nvPr/>
        </p:nvSpPr>
        <p:spPr>
          <a:xfrm>
            <a:off x="1982020" y="8026574"/>
            <a:ext cx="2985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Mutated</a:t>
            </a:r>
            <a:r>
              <a:rPr lang="zh-CN" altLang="en-US" sz="12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positions</a:t>
            </a:r>
            <a:r>
              <a:rPr lang="zh-CN" altLang="en-US" sz="12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with</a:t>
            </a:r>
            <a:r>
              <a:rPr lang="zh-CN" altLang="en-US" sz="12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frequency</a:t>
            </a:r>
            <a:r>
              <a:rPr lang="zh-CN" altLang="en-US" sz="12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&gt;=</a:t>
            </a:r>
            <a:r>
              <a:rPr lang="zh-CN" altLang="en-US" sz="12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3</a:t>
            </a:r>
            <a:endParaRPr lang="en-US" sz="1200" b="1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6E91C82-C46D-D54E-B42D-6CF20AD00537}"/>
              </a:ext>
            </a:extLst>
          </p:cNvPr>
          <p:cNvSpPr/>
          <p:nvPr/>
        </p:nvSpPr>
        <p:spPr>
          <a:xfrm>
            <a:off x="7926375" y="8026574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TF</a:t>
            </a:r>
            <a:r>
              <a:rPr lang="zh-CN" altLang="en-US" sz="12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binding</a:t>
            </a:r>
            <a:r>
              <a:rPr lang="zh-CN" altLang="en-US" sz="12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motif</a:t>
            </a:r>
            <a:r>
              <a:rPr lang="zh-CN" altLang="en-US" sz="12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analysis</a:t>
            </a:r>
            <a:r>
              <a:rPr lang="zh-CN" altLang="en-US" sz="12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sz="1200" b="1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9B77E49-2345-2948-A212-74DE0241DB31}"/>
              </a:ext>
            </a:extLst>
          </p:cNvPr>
          <p:cNvSpPr/>
          <p:nvPr/>
        </p:nvSpPr>
        <p:spPr>
          <a:xfrm>
            <a:off x="5323007" y="2044922"/>
            <a:ext cx="792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Deletion</a:t>
            </a:r>
            <a:endParaRPr lang="en-US" sz="1200" b="1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C457E65-BE80-4644-85AB-9FA5E6C22F07}"/>
              </a:ext>
            </a:extLst>
          </p:cNvPr>
          <p:cNvSpPr/>
          <p:nvPr/>
        </p:nvSpPr>
        <p:spPr>
          <a:xfrm>
            <a:off x="5323007" y="1226925"/>
            <a:ext cx="792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Deletion</a:t>
            </a:r>
            <a:endParaRPr lang="en-US" sz="1200" b="1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C6044FC-AC45-FC49-9E25-64554D115A41}"/>
              </a:ext>
            </a:extLst>
          </p:cNvPr>
          <p:cNvSpPr/>
          <p:nvPr/>
        </p:nvSpPr>
        <p:spPr>
          <a:xfrm>
            <a:off x="3173149" y="1671129"/>
            <a:ext cx="792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Deletion</a:t>
            </a:r>
            <a:endParaRPr lang="en-US" sz="1200" b="1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EC5C60-778D-2648-8B9B-8815FB6ADB4F}"/>
              </a:ext>
            </a:extLst>
          </p:cNvPr>
          <p:cNvSpPr/>
          <p:nvPr/>
        </p:nvSpPr>
        <p:spPr>
          <a:xfrm>
            <a:off x="4599489" y="3056333"/>
            <a:ext cx="792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Deletion</a:t>
            </a:r>
            <a:endParaRPr lang="en-US" sz="1200" b="1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0317EF6-F5F7-B444-AD64-B87B6075CD71}"/>
              </a:ext>
            </a:extLst>
          </p:cNvPr>
          <p:cNvSpPr/>
          <p:nvPr/>
        </p:nvSpPr>
        <p:spPr>
          <a:xfrm>
            <a:off x="7457822" y="1809628"/>
            <a:ext cx="792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Deletion</a:t>
            </a:r>
            <a:endParaRPr lang="en-US" sz="1200" b="1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A1C00C-78A2-A549-B4D2-EC024342E598}"/>
              </a:ext>
            </a:extLst>
          </p:cNvPr>
          <p:cNvSpPr/>
          <p:nvPr/>
        </p:nvSpPr>
        <p:spPr>
          <a:xfrm>
            <a:off x="9019123" y="1204746"/>
            <a:ext cx="792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Deletion</a:t>
            </a:r>
            <a:endParaRPr lang="en-US" sz="1200" b="1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DC69823-7B1F-C44E-A566-5F91E1902C70}"/>
              </a:ext>
            </a:extLst>
          </p:cNvPr>
          <p:cNvSpPr/>
          <p:nvPr/>
        </p:nvSpPr>
        <p:spPr>
          <a:xfrm>
            <a:off x="2549259" y="296725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Helvetica" pitchFamily="2" charset="0"/>
              </a:rPr>
              <a:t>Insertion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0866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5D21AE5-F1A5-4344-A567-49D35B6154E6}"/>
              </a:ext>
            </a:extLst>
          </p:cNvPr>
          <p:cNvGrpSpPr/>
          <p:nvPr/>
        </p:nvGrpSpPr>
        <p:grpSpPr>
          <a:xfrm>
            <a:off x="266420" y="404754"/>
            <a:ext cx="11129584" cy="7363582"/>
            <a:chOff x="266420" y="851325"/>
            <a:chExt cx="11129584" cy="73635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D215FE-B5A1-D644-8E2D-1CF747ABD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905" y="1783063"/>
              <a:ext cx="10057141" cy="443980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E3D804-53A9-164B-BA4A-B8429DB88733}"/>
                </a:ext>
              </a:extLst>
            </p:cNvPr>
            <p:cNvSpPr/>
            <p:nvPr/>
          </p:nvSpPr>
          <p:spPr>
            <a:xfrm>
              <a:off x="5848710" y="1774436"/>
              <a:ext cx="207961" cy="44398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D99835-F6AE-8744-BFA7-63AEA8D7F8E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315" y="1665184"/>
              <a:ext cx="0" cy="1092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F94321-D7ED-0540-8E92-6EF65D6D08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4633" y="1601999"/>
              <a:ext cx="250047" cy="624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0EE4829-004D-304C-B281-61CC28659D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7652" y="1369135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2032C-4C56-5448-AE7D-F1D1758B5F6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633" y="1492747"/>
              <a:ext cx="0" cy="1092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DCD257-4976-C44E-A653-578DCCDAB2AE}"/>
                </a:ext>
              </a:extLst>
            </p:cNvPr>
            <p:cNvCxnSpPr>
              <a:cxnSpLocks/>
            </p:cNvCxnSpPr>
            <p:nvPr/>
          </p:nvCxnSpPr>
          <p:spPr>
            <a:xfrm>
              <a:off x="5997565" y="1601999"/>
              <a:ext cx="0" cy="1717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597DC-C7B6-714E-B67E-C670B0629657}"/>
                </a:ext>
              </a:extLst>
            </p:cNvPr>
            <p:cNvCxnSpPr>
              <a:cxnSpLocks/>
            </p:cNvCxnSpPr>
            <p:nvPr/>
          </p:nvCxnSpPr>
          <p:spPr>
            <a:xfrm>
              <a:off x="6056671" y="1664472"/>
              <a:ext cx="0" cy="1092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CEDCF6-A7BA-4140-9E93-EA214F9EE1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6678" y="1601287"/>
              <a:ext cx="248399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FFC966-5FD7-0A4D-8B9F-D8CA22E59948}"/>
                </a:ext>
              </a:extLst>
            </p:cNvPr>
            <p:cNvCxnSpPr>
              <a:cxnSpLocks/>
            </p:cNvCxnSpPr>
            <p:nvPr/>
          </p:nvCxnSpPr>
          <p:spPr>
            <a:xfrm>
              <a:off x="6305077" y="1492747"/>
              <a:ext cx="0" cy="1092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0747BCF0-5ADD-4F4E-8A9A-55BB4B0C5D9A}"/>
                </a:ext>
              </a:extLst>
            </p:cNvPr>
            <p:cNvSpPr/>
            <p:nvPr/>
          </p:nvSpPr>
          <p:spPr>
            <a:xfrm rot="10800000">
              <a:off x="6233077" y="1366453"/>
              <a:ext cx="144000" cy="125999"/>
            </a:xfrm>
            <a:prstGeom prst="triangle">
              <a:avLst/>
            </a:prstGeom>
            <a:solidFill>
              <a:srgbClr val="FD7F72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A03373-12C2-F647-8BA7-A999ADF3E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1633" y="1244330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DE3837C-A504-0A41-A2D7-FD7BDAB56E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7879" y="1477668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689457-E014-DD43-8852-F4D276CE2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7879" y="1354391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B912E6-1134-FD46-A46C-83ACDA2909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4565" y="1228756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A8FDBA3-3E94-3B48-9D98-DA033991B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4564" y="1105126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541B5DE-FF77-C74C-B8A0-00997EFDB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0672" y="979309"/>
              <a:ext cx="125999" cy="125999"/>
            </a:xfrm>
            <a:prstGeom prst="ellipse">
              <a:avLst/>
            </a:prstGeom>
            <a:solidFill>
              <a:srgbClr val="FFB56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C5DA48C6-E7AB-A248-9DF3-28FBE9FA1F93}"/>
                </a:ext>
              </a:extLst>
            </p:cNvPr>
            <p:cNvSpPr/>
            <p:nvPr/>
          </p:nvSpPr>
          <p:spPr>
            <a:xfrm>
              <a:off x="5919668" y="851325"/>
              <a:ext cx="144000" cy="125999"/>
            </a:xfrm>
            <a:prstGeom prst="triangle">
              <a:avLst/>
            </a:prstGeom>
            <a:solidFill>
              <a:srgbClr val="BC80BD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387DD79-6497-4E42-B255-34C7D8746995}"/>
                </a:ext>
              </a:extLst>
            </p:cNvPr>
            <p:cNvGrpSpPr/>
            <p:nvPr/>
          </p:nvGrpSpPr>
          <p:grpSpPr>
            <a:xfrm>
              <a:off x="7849510" y="867937"/>
              <a:ext cx="2464522" cy="752785"/>
              <a:chOff x="7883169" y="824467"/>
              <a:chExt cx="2464522" cy="75278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B5A5D04-5872-CE40-B10C-4181EFA98E4F}"/>
                  </a:ext>
                </a:extLst>
              </p:cNvPr>
              <p:cNvSpPr/>
              <p:nvPr/>
            </p:nvSpPr>
            <p:spPr>
              <a:xfrm>
                <a:off x="8165866" y="1056780"/>
                <a:ext cx="9380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C-&gt;T/G-&gt;A</a:t>
                </a:r>
                <a:endParaRPr lang="en-US" sz="120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9A6F49F-DEC5-7344-9F61-4C0CCB161873}"/>
                  </a:ext>
                </a:extLst>
              </p:cNvPr>
              <p:cNvSpPr/>
              <p:nvPr/>
            </p:nvSpPr>
            <p:spPr>
              <a:xfrm>
                <a:off x="8165866" y="1300253"/>
                <a:ext cx="9380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C-&gt;A/G-&gt;T</a:t>
                </a:r>
                <a:endParaRPr lang="en-US" sz="120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D2F4BEA-6AFB-5941-9524-140F2015311D}"/>
                  </a:ext>
                </a:extLst>
              </p:cNvPr>
              <p:cNvSpPr/>
              <p:nvPr/>
            </p:nvSpPr>
            <p:spPr>
              <a:xfrm>
                <a:off x="9574722" y="1065406"/>
                <a:ext cx="77296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Insertion</a:t>
                </a:r>
                <a:endParaRPr lang="en-US" sz="120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47D5AC0-3285-5245-B759-38142C07A2B9}"/>
                  </a:ext>
                </a:extLst>
              </p:cNvPr>
              <p:cNvSpPr/>
              <p:nvPr/>
            </p:nvSpPr>
            <p:spPr>
              <a:xfrm>
                <a:off x="9574722" y="1294288"/>
                <a:ext cx="7457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Deletion</a:t>
                </a:r>
                <a:endParaRPr lang="en-US" sz="12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7C8E864-1823-5945-A93B-7D39C29443B7}"/>
                  </a:ext>
                </a:extLst>
              </p:cNvPr>
              <p:cNvSpPr/>
              <p:nvPr/>
            </p:nvSpPr>
            <p:spPr>
              <a:xfrm>
                <a:off x="7883169" y="824467"/>
                <a:ext cx="110639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Mutation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type</a:t>
                </a:r>
                <a:endParaRPr lang="en-US" sz="1200" dirty="0"/>
              </a:p>
            </p:txBody>
          </p:sp>
          <p:sp>
            <p:nvSpPr>
              <p:cNvPr id="60" name="Triangle 59">
                <a:extLst>
                  <a:ext uri="{FF2B5EF4-FFF2-40B4-BE49-F238E27FC236}">
                    <a16:creationId xmlns:a16="http://schemas.microsoft.com/office/drawing/2014/main" id="{524F0A8F-8213-2446-9259-EBA232A3989F}"/>
                  </a:ext>
                </a:extLst>
              </p:cNvPr>
              <p:cNvSpPr/>
              <p:nvPr/>
            </p:nvSpPr>
            <p:spPr>
              <a:xfrm>
                <a:off x="9403470" y="1364384"/>
                <a:ext cx="144000" cy="125999"/>
              </a:xfrm>
              <a:prstGeom prst="triangle">
                <a:avLst/>
              </a:prstGeom>
              <a:solidFill>
                <a:srgbClr val="BC80BD"/>
              </a:solidFill>
              <a:ln w="31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5207927F-3F86-E245-B802-0662AF6E2A76}"/>
                  </a:ext>
                </a:extLst>
              </p:cNvPr>
              <p:cNvSpPr/>
              <p:nvPr/>
            </p:nvSpPr>
            <p:spPr>
              <a:xfrm rot="10800000">
                <a:off x="9403470" y="1149517"/>
                <a:ext cx="144000" cy="125999"/>
              </a:xfrm>
              <a:prstGeom prst="triangle">
                <a:avLst/>
              </a:prstGeom>
              <a:solidFill>
                <a:srgbClr val="FD7F72"/>
              </a:solidFill>
              <a:ln w="31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F03C692-692A-D74A-8C52-C41BBEFE67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12615" y="1126352"/>
                <a:ext cx="125999" cy="125999"/>
              </a:xfrm>
              <a:prstGeom prst="ellipse">
                <a:avLst/>
              </a:prstGeom>
              <a:solidFill>
                <a:srgbClr val="B5DE6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567EF3-C6BD-3D48-987D-DA761669A4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12615" y="1369787"/>
                <a:ext cx="125999" cy="125999"/>
              </a:xfrm>
              <a:prstGeom prst="ellipse">
                <a:avLst/>
              </a:prstGeom>
              <a:solidFill>
                <a:srgbClr val="FFB56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F71F21C-EF0C-F743-ADD5-1FB4AF105AE7}"/>
                </a:ext>
              </a:extLst>
            </p:cNvPr>
            <p:cNvCxnSpPr>
              <a:cxnSpLocks/>
            </p:cNvCxnSpPr>
            <p:nvPr/>
          </p:nvCxnSpPr>
          <p:spPr>
            <a:xfrm>
              <a:off x="965749" y="6221887"/>
              <a:ext cx="1005183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6A55DDC-A51D-6C4A-A0B5-4019BE74959D}"/>
                </a:ext>
              </a:extLst>
            </p:cNvPr>
            <p:cNvSpPr/>
            <p:nvPr/>
          </p:nvSpPr>
          <p:spPr>
            <a:xfrm>
              <a:off x="5041488" y="6309441"/>
              <a:ext cx="18341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370253</a:t>
              </a:r>
              <a:r>
                <a:rPr lang="en-US" altLang="zh-CN" sz="1400" dirty="0">
                  <a:latin typeface="Helvetica" pitchFamily="2" charset="0"/>
                </a:rPr>
                <a:t>63</a:t>
              </a:r>
              <a:r>
                <a:rPr lang="en-US" sz="1400" dirty="0">
                  <a:latin typeface="Helvetica" pitchFamily="2" charset="0"/>
                </a:rPr>
                <a:t>-37025</a:t>
              </a:r>
              <a:r>
                <a:rPr lang="en-US" altLang="zh-CN" sz="1400" dirty="0">
                  <a:latin typeface="Helvetica" pitchFamily="2" charset="0"/>
                </a:rPr>
                <a:t>364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F99DD26-3B2B-7246-B35D-C003C886E09F}"/>
                </a:ext>
              </a:extLst>
            </p:cNvPr>
            <p:cNvSpPr/>
            <p:nvPr/>
          </p:nvSpPr>
          <p:spPr>
            <a:xfrm>
              <a:off x="435623" y="1687861"/>
              <a:ext cx="5132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Helvetica" pitchFamily="2" charset="0"/>
                </a:rPr>
                <a:t>Ref:</a:t>
              </a:r>
              <a:endParaRPr lang="en-US" sz="14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8BD6844-128E-A549-955E-4786D6AA3384}"/>
                </a:ext>
              </a:extLst>
            </p:cNvPr>
            <p:cNvSpPr/>
            <p:nvPr/>
          </p:nvSpPr>
          <p:spPr>
            <a:xfrm>
              <a:off x="433231" y="6067998"/>
              <a:ext cx="5325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chr9</a:t>
              </a:r>
              <a:endParaRPr lang="en-US" sz="14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248F551-98EF-AF4A-8F1D-EB3FC27F1CF3}"/>
                </a:ext>
              </a:extLst>
            </p:cNvPr>
            <p:cNvSpPr/>
            <p:nvPr/>
          </p:nvSpPr>
          <p:spPr>
            <a:xfrm>
              <a:off x="475871" y="6312785"/>
              <a:ext cx="9797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37025314</a:t>
              </a:r>
              <a:endParaRPr lang="en-US" sz="14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F9FAF57-2C37-8A4C-A238-890473921DC3}"/>
                </a:ext>
              </a:extLst>
            </p:cNvPr>
            <p:cNvSpPr/>
            <p:nvPr/>
          </p:nvSpPr>
          <p:spPr>
            <a:xfrm>
              <a:off x="10416249" y="6312785"/>
              <a:ext cx="9797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37025413</a:t>
              </a:r>
              <a:endParaRPr lang="en-US" sz="14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A9DCF5-9B35-C942-B045-74AAD47294CA}"/>
                </a:ext>
              </a:extLst>
            </p:cNvPr>
            <p:cNvSpPr/>
            <p:nvPr/>
          </p:nvSpPr>
          <p:spPr>
            <a:xfrm>
              <a:off x="266420" y="6849971"/>
              <a:ext cx="88038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HK" sz="1400" dirty="0">
                  <a:solidFill>
                    <a:srgbClr val="000000"/>
                  </a:solidFill>
                  <a:latin typeface="Helvetica" pitchFamily="2" charset="0"/>
                </a:rPr>
                <a:t>Factors predicted within a dissimilarity margin less or equal than </a:t>
              </a:r>
              <a:r>
                <a:rPr lang="en-HK" sz="1400" dirty="0">
                  <a:latin typeface="Helvetica" pitchFamily="2" charset="0"/>
                </a:rPr>
                <a:t>15</a:t>
              </a:r>
              <a:r>
                <a:rPr lang="en-HK" sz="1400" dirty="0">
                  <a:solidFill>
                    <a:srgbClr val="000000"/>
                  </a:solidFill>
                  <a:latin typeface="Helvetica" pitchFamily="2" charset="0"/>
                </a:rPr>
                <a:t> %</a:t>
              </a:r>
              <a:r>
                <a:rPr lang="zh-CN" altLang="en-US" sz="14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latin typeface="Helvetica" pitchFamily="2" charset="0"/>
                </a:rPr>
                <a:t>(predicted</a:t>
              </a:r>
              <a:r>
                <a:rPr lang="zh-CN" altLang="en-US" sz="14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latin typeface="Helvetica" pitchFamily="2" charset="0"/>
                </a:rPr>
                <a:t>via</a:t>
              </a:r>
              <a:r>
                <a:rPr lang="zh-CN" altLang="en-US" sz="14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latin typeface="Helvetica" pitchFamily="2" charset="0"/>
                </a:rPr>
                <a:t>PROMO</a:t>
              </a:r>
              <a:r>
                <a:rPr lang="zh-CN" altLang="en-US" sz="14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latin typeface="Helvetica" pitchFamily="2" charset="0"/>
                </a:rPr>
                <a:t>v3.0.2)</a:t>
              </a:r>
              <a:r>
                <a:rPr lang="en-HK" sz="1400" dirty="0">
                  <a:solidFill>
                    <a:srgbClr val="000000"/>
                  </a:solidFill>
                  <a:latin typeface="Helvetica" pitchFamily="2" charset="0"/>
                </a:rPr>
                <a:t> :</a:t>
              </a:r>
              <a:endParaRPr lang="en-US" sz="1400" dirty="0">
                <a:latin typeface="Helvetica" pitchFamily="2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AFFEF59-7C2D-C249-80D8-22FEE1602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420" y="7157749"/>
              <a:ext cx="11034371" cy="1057158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245D300-A5AB-3F4B-8BC9-B09ADACAEBC0}"/>
              </a:ext>
            </a:extLst>
          </p:cNvPr>
          <p:cNvSpPr txBox="1"/>
          <p:nvPr/>
        </p:nvSpPr>
        <p:spPr>
          <a:xfrm>
            <a:off x="75741" y="159327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A</a:t>
            </a:r>
            <a:endParaRPr lang="en-US" sz="1938" b="1" dirty="0">
              <a:latin typeface="Helvetica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1AF4AC-2468-7A40-ACF8-DA667FBD7EE2}"/>
              </a:ext>
            </a:extLst>
          </p:cNvPr>
          <p:cNvSpPr txBox="1"/>
          <p:nvPr/>
        </p:nvSpPr>
        <p:spPr>
          <a:xfrm>
            <a:off x="75530" y="8231311"/>
            <a:ext cx="353697" cy="298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38" b="1" dirty="0">
                <a:latin typeface="Helvetica" pitchFamily="2" charset="0"/>
              </a:rPr>
              <a:t>B</a:t>
            </a:r>
            <a:endParaRPr lang="en-US" sz="1938" b="1" dirty="0">
              <a:latin typeface="Helvetica" pitchFamily="2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AF98862-8448-5243-8A23-8E158411344F}"/>
              </a:ext>
            </a:extLst>
          </p:cNvPr>
          <p:cNvGrpSpPr/>
          <p:nvPr/>
        </p:nvGrpSpPr>
        <p:grpSpPr>
          <a:xfrm>
            <a:off x="252379" y="8214837"/>
            <a:ext cx="11146017" cy="5663508"/>
            <a:chOff x="252379" y="8140407"/>
            <a:chExt cx="11146017" cy="566350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BB34B66-539A-344C-9313-B9381F0C3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79" y="13162327"/>
              <a:ext cx="11129584" cy="641588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5385282-9670-BA43-9C1C-6745D1F19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125" y="8938218"/>
              <a:ext cx="10059359" cy="3276000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25BC78-2F89-7148-A62B-D133E90B8397}"/>
                </a:ext>
              </a:extLst>
            </p:cNvPr>
            <p:cNvSpPr/>
            <p:nvPr/>
          </p:nvSpPr>
          <p:spPr>
            <a:xfrm>
              <a:off x="5844882" y="8955446"/>
              <a:ext cx="207961" cy="3276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48E76B5-1A3B-BC40-8E89-AD68BF78FA79}"/>
                </a:ext>
              </a:extLst>
            </p:cNvPr>
            <p:cNvCxnSpPr>
              <a:cxnSpLocks/>
            </p:cNvCxnSpPr>
            <p:nvPr/>
          </p:nvCxnSpPr>
          <p:spPr>
            <a:xfrm>
              <a:off x="968141" y="12239094"/>
              <a:ext cx="1005183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3A65CB8-8332-7641-B71C-1A1318DB401D}"/>
                </a:ext>
              </a:extLst>
            </p:cNvPr>
            <p:cNvSpPr/>
            <p:nvPr/>
          </p:nvSpPr>
          <p:spPr>
            <a:xfrm>
              <a:off x="5043880" y="12326648"/>
              <a:ext cx="18341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3702</a:t>
              </a:r>
              <a:r>
                <a:rPr lang="en-US" altLang="zh-CN" sz="1400" dirty="0">
                  <a:latin typeface="Helvetica" pitchFamily="2" charset="0"/>
                </a:rPr>
                <a:t>6417</a:t>
              </a:r>
              <a:r>
                <a:rPr lang="en-US" sz="1400" dirty="0">
                  <a:latin typeface="Helvetica" pitchFamily="2" charset="0"/>
                </a:rPr>
                <a:t>-3702</a:t>
              </a:r>
              <a:r>
                <a:rPr lang="en-US" altLang="zh-CN" sz="1400" dirty="0">
                  <a:latin typeface="Helvetica" pitchFamily="2" charset="0"/>
                </a:rPr>
                <a:t>6418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4236063-1D8C-2144-8CDE-985321BE11EB}"/>
                </a:ext>
              </a:extLst>
            </p:cNvPr>
            <p:cNvSpPr/>
            <p:nvPr/>
          </p:nvSpPr>
          <p:spPr>
            <a:xfrm>
              <a:off x="435623" y="12091425"/>
              <a:ext cx="5325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chr9</a:t>
              </a:r>
              <a:endParaRPr lang="en-US" sz="14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244F670-96BC-5E4E-8D1A-62F3D1431101}"/>
                </a:ext>
              </a:extLst>
            </p:cNvPr>
            <p:cNvSpPr/>
            <p:nvPr/>
          </p:nvSpPr>
          <p:spPr>
            <a:xfrm>
              <a:off x="478263" y="12329992"/>
              <a:ext cx="9797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3702</a:t>
              </a:r>
              <a:r>
                <a:rPr lang="en-US" altLang="zh-CN" sz="1400" dirty="0">
                  <a:latin typeface="Helvetica" pitchFamily="2" charset="0"/>
                </a:rPr>
                <a:t>6368</a:t>
              </a:r>
              <a:endParaRPr lang="en-US" sz="14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DD8B8BF-6FFB-9D48-A3EB-EC805B8F4592}"/>
                </a:ext>
              </a:extLst>
            </p:cNvPr>
            <p:cNvSpPr/>
            <p:nvPr/>
          </p:nvSpPr>
          <p:spPr>
            <a:xfrm>
              <a:off x="10418641" y="12329992"/>
              <a:ext cx="9797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3702</a:t>
              </a:r>
              <a:r>
                <a:rPr lang="en-US" altLang="zh-CN" sz="1400" dirty="0">
                  <a:latin typeface="Helvetica" pitchFamily="2" charset="0"/>
                </a:rPr>
                <a:t>6467</a:t>
              </a:r>
              <a:endParaRPr lang="en-US" sz="140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69673B3-EBB9-C34C-A1DF-C46C9E3B8A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9684" y="8656316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137302B-78B7-034A-B065-448530CE5791}"/>
                </a:ext>
              </a:extLst>
            </p:cNvPr>
            <p:cNvCxnSpPr>
              <a:cxnSpLocks/>
            </p:cNvCxnSpPr>
            <p:nvPr/>
          </p:nvCxnSpPr>
          <p:spPr>
            <a:xfrm>
              <a:off x="5986530" y="8777215"/>
              <a:ext cx="0" cy="1717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7BA58AA-A000-EF4C-9347-B33E41DE31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3665" y="8531511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F4ABD4C-0076-FB4F-A57D-77927DD2E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6844" y="8652884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5FD4C80-E417-2340-BADD-B51C88437F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6844" y="8529607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C0C344D-8039-BD4A-A5B3-75D963D69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3530" y="8403972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AF044FF-78E0-4943-BDB7-6E2A99A74CE2}"/>
                </a:ext>
              </a:extLst>
            </p:cNvPr>
            <p:cNvGrpSpPr/>
            <p:nvPr/>
          </p:nvGrpSpPr>
          <p:grpSpPr>
            <a:xfrm>
              <a:off x="7995750" y="8140407"/>
              <a:ext cx="1254438" cy="752785"/>
              <a:chOff x="7883169" y="824467"/>
              <a:chExt cx="1254438" cy="75278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601AC81-3237-6646-963C-49683D9B0C0E}"/>
                  </a:ext>
                </a:extLst>
              </p:cNvPr>
              <p:cNvSpPr/>
              <p:nvPr/>
            </p:nvSpPr>
            <p:spPr>
              <a:xfrm>
                <a:off x="8165866" y="1056780"/>
                <a:ext cx="9380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C-&gt;T/G-&gt;A</a:t>
                </a:r>
                <a:endParaRPr lang="en-US" sz="1200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77C8E42-68C2-4647-B078-E6FE7EAE33FE}"/>
                  </a:ext>
                </a:extLst>
              </p:cNvPr>
              <p:cNvSpPr/>
              <p:nvPr/>
            </p:nvSpPr>
            <p:spPr>
              <a:xfrm>
                <a:off x="8165866" y="1300253"/>
                <a:ext cx="9717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C-&gt;G/G-&gt;C</a:t>
                </a:r>
                <a:endParaRPr lang="en-US" sz="120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B9F9D1B-2803-1A49-99D7-B541DD5FAC18}"/>
                  </a:ext>
                </a:extLst>
              </p:cNvPr>
              <p:cNvSpPr/>
              <p:nvPr/>
            </p:nvSpPr>
            <p:spPr>
              <a:xfrm>
                <a:off x="7883169" y="824467"/>
                <a:ext cx="110639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Mutation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Helvetica" pitchFamily="2" charset="0"/>
                  </a:rPr>
                  <a:t>type</a:t>
                </a:r>
                <a:endParaRPr lang="en-US" sz="1200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488DF11-426B-0246-8C29-55355927FA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12615" y="1126352"/>
                <a:ext cx="125999" cy="125999"/>
              </a:xfrm>
              <a:prstGeom prst="ellipse">
                <a:avLst/>
              </a:prstGeom>
              <a:solidFill>
                <a:srgbClr val="B5DE6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D14A895-FBE8-434A-8030-5BB99FA974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12615" y="1369787"/>
                <a:ext cx="125999" cy="125999"/>
              </a:xfrm>
              <a:prstGeom prst="ellipse">
                <a:avLst/>
              </a:prstGeom>
              <a:solidFill>
                <a:srgbClr val="80B1D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3C6C4B6-2178-9844-8680-B1756A9EA2B2}"/>
                </a:ext>
              </a:extLst>
            </p:cNvPr>
            <p:cNvCxnSpPr>
              <a:cxnSpLocks/>
            </p:cNvCxnSpPr>
            <p:nvPr/>
          </p:nvCxnSpPr>
          <p:spPr>
            <a:xfrm>
              <a:off x="1330555" y="8780186"/>
              <a:ext cx="0" cy="1717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93EBAC1-12CF-0A45-9EAF-A4AA99435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869" y="8655855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A442B27-B718-1D41-9633-57886A13A87C}"/>
                </a:ext>
              </a:extLst>
            </p:cNvPr>
            <p:cNvCxnSpPr>
              <a:cxnSpLocks/>
            </p:cNvCxnSpPr>
            <p:nvPr/>
          </p:nvCxnSpPr>
          <p:spPr>
            <a:xfrm>
              <a:off x="2599518" y="8780186"/>
              <a:ext cx="0" cy="1717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00EAB2-2FED-8D47-A8D5-DD5ECFF3CD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832" y="8655855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7C1369E-CE07-864F-9168-8E5B048CB6BF}"/>
                </a:ext>
              </a:extLst>
            </p:cNvPr>
            <p:cNvCxnSpPr>
              <a:cxnSpLocks/>
            </p:cNvCxnSpPr>
            <p:nvPr/>
          </p:nvCxnSpPr>
          <p:spPr>
            <a:xfrm>
              <a:off x="4393641" y="8778518"/>
              <a:ext cx="0" cy="1717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9BF128A-F40A-FE45-914F-A37C54D37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3955" y="8654187"/>
              <a:ext cx="125999" cy="125999"/>
            </a:xfrm>
            <a:prstGeom prst="ellipse">
              <a:avLst/>
            </a:prstGeom>
            <a:solidFill>
              <a:srgbClr val="80B1D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E0D5A1B-382C-314D-BC79-2A84F6AD6A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1768" y="8781490"/>
              <a:ext cx="0" cy="1717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E75C71F-A12D-8242-A54B-0E9CFF65EC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2082" y="8657159"/>
              <a:ext cx="125999" cy="125999"/>
            </a:xfrm>
            <a:prstGeom prst="ellipse">
              <a:avLst/>
            </a:prstGeom>
            <a:solidFill>
              <a:srgbClr val="80B1D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154F335-FDB3-E94D-8A33-1C0B90590F29}"/>
                </a:ext>
              </a:extLst>
            </p:cNvPr>
            <p:cNvCxnSpPr>
              <a:cxnSpLocks/>
            </p:cNvCxnSpPr>
            <p:nvPr/>
          </p:nvCxnSpPr>
          <p:spPr>
            <a:xfrm>
              <a:off x="4975982" y="8880183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906ECCF-7A6C-3C42-97F4-3A956D3E6049}"/>
                </a:ext>
              </a:extLst>
            </p:cNvPr>
            <p:cNvCxnSpPr>
              <a:cxnSpLocks/>
            </p:cNvCxnSpPr>
            <p:nvPr/>
          </p:nvCxnSpPr>
          <p:spPr>
            <a:xfrm>
              <a:off x="4873436" y="8843648"/>
              <a:ext cx="102911" cy="358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CF443C-875B-DA47-B4B6-37A2F50F0F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11917" y="8658784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9B323C7-AD5B-6948-B78B-01C2D66B8C73}"/>
                </a:ext>
              </a:extLst>
            </p:cNvPr>
            <p:cNvCxnSpPr>
              <a:cxnSpLocks/>
            </p:cNvCxnSpPr>
            <p:nvPr/>
          </p:nvCxnSpPr>
          <p:spPr>
            <a:xfrm>
              <a:off x="4875588" y="8776167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C6BFE83-1265-D547-8D14-3B77AE91E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3665" y="8403734"/>
              <a:ext cx="125999" cy="125999"/>
            </a:xfrm>
            <a:prstGeom prst="ellipse">
              <a:avLst/>
            </a:prstGeom>
            <a:solidFill>
              <a:srgbClr val="80B1D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39E9B3-2EDC-B549-866A-907D52D858A4}"/>
                </a:ext>
              </a:extLst>
            </p:cNvPr>
            <p:cNvCxnSpPr>
              <a:cxnSpLocks/>
            </p:cNvCxnSpPr>
            <p:nvPr/>
          </p:nvCxnSpPr>
          <p:spPr>
            <a:xfrm>
              <a:off x="5893920" y="8883782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3659813-411A-9E4C-A73F-AD6B43367F23}"/>
                </a:ext>
              </a:extLst>
            </p:cNvPr>
            <p:cNvCxnSpPr>
              <a:cxnSpLocks/>
            </p:cNvCxnSpPr>
            <p:nvPr/>
          </p:nvCxnSpPr>
          <p:spPr>
            <a:xfrm>
              <a:off x="5791374" y="8847247"/>
              <a:ext cx="102911" cy="358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CC372CC-87FB-8B4F-B0FF-9D2DF59A25B8}"/>
                </a:ext>
              </a:extLst>
            </p:cNvPr>
            <p:cNvCxnSpPr>
              <a:cxnSpLocks/>
            </p:cNvCxnSpPr>
            <p:nvPr/>
          </p:nvCxnSpPr>
          <p:spPr>
            <a:xfrm>
              <a:off x="5793526" y="877976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DF6B2E6-7A53-A142-B243-C3DF837C727D}"/>
                </a:ext>
              </a:extLst>
            </p:cNvPr>
            <p:cNvCxnSpPr>
              <a:cxnSpLocks/>
            </p:cNvCxnSpPr>
            <p:nvPr/>
          </p:nvCxnSpPr>
          <p:spPr>
            <a:xfrm>
              <a:off x="6292763" y="8783017"/>
              <a:ext cx="0" cy="1717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A369B77-C1BA-B24E-8AAA-FAAAF539C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077" y="8658686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950CEF7-728A-0346-BE3E-C5D99CF5B192}"/>
                </a:ext>
              </a:extLst>
            </p:cNvPr>
            <p:cNvCxnSpPr>
              <a:cxnSpLocks/>
            </p:cNvCxnSpPr>
            <p:nvPr/>
          </p:nvCxnSpPr>
          <p:spPr>
            <a:xfrm>
              <a:off x="10726481" y="8783872"/>
              <a:ext cx="0" cy="1717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EB292CE-8C92-CD41-978E-8D2B0B1161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6795" y="8659541"/>
              <a:ext cx="125999" cy="125999"/>
            </a:xfrm>
            <a:prstGeom prst="ellipse">
              <a:avLst/>
            </a:prstGeom>
            <a:solidFill>
              <a:srgbClr val="B5DE6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FF55795-2520-2947-AECF-C4B2CB808AA0}"/>
                </a:ext>
              </a:extLst>
            </p:cNvPr>
            <p:cNvSpPr/>
            <p:nvPr/>
          </p:nvSpPr>
          <p:spPr>
            <a:xfrm>
              <a:off x="252379" y="12840073"/>
              <a:ext cx="88038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HK" sz="1400" dirty="0">
                  <a:solidFill>
                    <a:srgbClr val="000000"/>
                  </a:solidFill>
                  <a:latin typeface="Helvetica" pitchFamily="2" charset="0"/>
                </a:rPr>
                <a:t>Factors predicted within a dissimilarity margin less or equal than </a:t>
              </a:r>
              <a:r>
                <a:rPr lang="en-HK" sz="1400" dirty="0">
                  <a:latin typeface="Helvetica" pitchFamily="2" charset="0"/>
                </a:rPr>
                <a:t>15</a:t>
              </a:r>
              <a:r>
                <a:rPr lang="en-HK" sz="1400" dirty="0">
                  <a:solidFill>
                    <a:srgbClr val="000000"/>
                  </a:solidFill>
                  <a:latin typeface="Helvetica" pitchFamily="2" charset="0"/>
                </a:rPr>
                <a:t>%</a:t>
              </a:r>
              <a:r>
                <a:rPr lang="zh-CN" altLang="en-US" sz="14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latin typeface="Helvetica" pitchFamily="2" charset="0"/>
                </a:rPr>
                <a:t>(predicted</a:t>
              </a:r>
              <a:r>
                <a:rPr lang="zh-CN" altLang="en-US" sz="14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latin typeface="Helvetica" pitchFamily="2" charset="0"/>
                </a:rPr>
                <a:t>via</a:t>
              </a:r>
              <a:r>
                <a:rPr lang="zh-CN" altLang="en-US" sz="14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latin typeface="Helvetica" pitchFamily="2" charset="0"/>
                </a:rPr>
                <a:t>PROMO</a:t>
              </a:r>
              <a:r>
                <a:rPr lang="zh-CN" altLang="en-US" sz="14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latin typeface="Helvetica" pitchFamily="2" charset="0"/>
                </a:rPr>
                <a:t>v3.0.2)</a:t>
              </a:r>
              <a:r>
                <a:rPr lang="en-HK" sz="1400" dirty="0">
                  <a:solidFill>
                    <a:srgbClr val="000000"/>
                  </a:solidFill>
                  <a:latin typeface="Helvetica" pitchFamily="2" charset="0"/>
                </a:rPr>
                <a:t> :</a:t>
              </a:r>
              <a:endParaRPr lang="en-US" sz="1400" dirty="0">
                <a:latin typeface="Helvetica" pitchFamily="2" charset="0"/>
              </a:endParaRP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874D674C-14DE-DB4B-ADAA-E53A1BEA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5117" y="10890648"/>
              <a:ext cx="1809089" cy="1285406"/>
            </a:xfrm>
            <a:prstGeom prst="rect">
              <a:avLst/>
            </a:prstGeom>
          </p:spPr>
        </p:pic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FEAC5A4-678C-5843-B465-BF5983D2811A}"/>
                </a:ext>
              </a:extLst>
            </p:cNvPr>
            <p:cNvSpPr/>
            <p:nvPr/>
          </p:nvSpPr>
          <p:spPr>
            <a:xfrm>
              <a:off x="7485117" y="10455573"/>
              <a:ext cx="16613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HK" sz="1200" dirty="0">
                  <a:solidFill>
                    <a:srgbClr val="000000"/>
                  </a:solidFill>
                  <a:latin typeface="Helvetica" pitchFamily="2" charset="0"/>
                </a:rPr>
                <a:t>Consensus sequence and matrix</a:t>
              </a:r>
              <a:r>
                <a:rPr lang="zh-CN" altLang="en-US" sz="12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Helvetica" pitchFamily="2" charset="0"/>
                </a:rPr>
                <a:t>of</a:t>
              </a:r>
              <a:r>
                <a:rPr lang="zh-CN" altLang="en-US" sz="1200" dirty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Helvetica" pitchFamily="2" charset="0"/>
                </a:rPr>
                <a:t>GCF</a:t>
              </a:r>
              <a:endParaRPr lang="en-US" sz="12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92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FC4861-86DD-4516-4EC5-498E74C7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45" y="926021"/>
            <a:ext cx="10246397" cy="4980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C8DE3E-D623-523A-8D9D-6035BEEF51BC}"/>
              </a:ext>
            </a:extLst>
          </p:cNvPr>
          <p:cNvSpPr/>
          <p:nvPr/>
        </p:nvSpPr>
        <p:spPr>
          <a:xfrm>
            <a:off x="5187810" y="464356"/>
            <a:ext cx="1144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DHL38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9B7F2-5365-DB94-13AF-96902FEC0E3D}"/>
              </a:ext>
            </a:extLst>
          </p:cNvPr>
          <p:cNvSpPr/>
          <p:nvPr/>
        </p:nvSpPr>
        <p:spPr>
          <a:xfrm>
            <a:off x="4631931" y="5906531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56bp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duplication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DF8F1-5AA3-A783-3493-A27C1B48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9" y="6870629"/>
            <a:ext cx="10449253" cy="59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6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C8DE3E-D623-523A-8D9D-6035BEEF51BC}"/>
              </a:ext>
            </a:extLst>
          </p:cNvPr>
          <p:cNvSpPr/>
          <p:nvPr/>
        </p:nvSpPr>
        <p:spPr>
          <a:xfrm>
            <a:off x="167575" y="168522"/>
            <a:ext cx="1144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DHL38</a:t>
            </a:r>
            <a:endParaRPr lang="en-US" sz="1400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E7BF0-D778-1762-5D80-2BFF056A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900"/>
            <a:ext cx="11520488" cy="10258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0A1067-6790-B29C-CA88-BD5062568EFE}"/>
              </a:ext>
            </a:extLst>
          </p:cNvPr>
          <p:cNvSpPr/>
          <p:nvPr/>
        </p:nvSpPr>
        <p:spPr>
          <a:xfrm>
            <a:off x="4138940" y="1282123"/>
            <a:ext cx="2861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DHL38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BCL2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---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IgH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translocation</a:t>
            </a:r>
            <a:endParaRPr lang="en-US" sz="10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5E003-E1B9-EC90-0A75-89A204FC3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5328"/>
            <a:ext cx="11520488" cy="16490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D1D0F2-245D-A010-6B82-BCEDCAAAF8C0}"/>
              </a:ext>
            </a:extLst>
          </p:cNvPr>
          <p:cNvSpPr/>
          <p:nvPr/>
        </p:nvSpPr>
        <p:spPr>
          <a:xfrm>
            <a:off x="4443740" y="3507551"/>
            <a:ext cx="3278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DHL38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MYC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---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chr13q21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translocation</a:t>
            </a:r>
            <a:endParaRPr lang="en-US" sz="1000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A8F59-7A92-8846-C347-342AD5CD2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28172"/>
            <a:ext cx="11520488" cy="3344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974E2-E32B-1040-CE5A-90DC12B51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75165" y="2102829"/>
            <a:ext cx="11520488" cy="112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0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C8DE3E-D623-523A-8D9D-6035BEEF51BC}"/>
              </a:ext>
            </a:extLst>
          </p:cNvPr>
          <p:cNvSpPr/>
          <p:nvPr/>
        </p:nvSpPr>
        <p:spPr>
          <a:xfrm>
            <a:off x="167575" y="168522"/>
            <a:ext cx="1144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DHL42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0A1067-6790-B29C-CA88-BD5062568EFE}"/>
              </a:ext>
            </a:extLst>
          </p:cNvPr>
          <p:cNvSpPr/>
          <p:nvPr/>
        </p:nvSpPr>
        <p:spPr>
          <a:xfrm>
            <a:off x="4138940" y="1282123"/>
            <a:ext cx="2861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DHL42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BCL2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---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IgH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translocation</a:t>
            </a:r>
            <a:endParaRPr lang="en-US" sz="1000" dirty="0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1D0F2-245D-A010-6B82-BCEDCAAAF8C0}"/>
              </a:ext>
            </a:extLst>
          </p:cNvPr>
          <p:cNvSpPr/>
          <p:nvPr/>
        </p:nvSpPr>
        <p:spPr>
          <a:xfrm>
            <a:off x="3792061" y="5078051"/>
            <a:ext cx="4285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DHL42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MYC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---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ZCCHC7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downstream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translocation</a:t>
            </a:r>
            <a:endParaRPr lang="en-US" sz="10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200AC-A21C-7712-EA0A-858B0046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97"/>
            <a:ext cx="11520488" cy="1593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F0D56-A48F-E323-EA86-1F8620CD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44" y="6673936"/>
            <a:ext cx="7435860" cy="735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5F25AF-6FA2-8BEF-7AF9-695FE4C5D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73" y="5566764"/>
            <a:ext cx="9303216" cy="263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E2727F-F6AB-9307-2AAB-9033B7494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75" y="7870973"/>
            <a:ext cx="10892118" cy="2292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27C6E5-CF34-8117-AE69-F68EDCA668F7}"/>
              </a:ext>
            </a:extLst>
          </p:cNvPr>
          <p:cNvCxnSpPr/>
          <p:nvPr/>
        </p:nvCxnSpPr>
        <p:spPr>
          <a:xfrm>
            <a:off x="5934635" y="5970494"/>
            <a:ext cx="770965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40234D-2A0F-8DB5-AD3E-91AB50A3BB22}"/>
              </a:ext>
            </a:extLst>
          </p:cNvPr>
          <p:cNvCxnSpPr>
            <a:cxnSpLocks/>
          </p:cNvCxnSpPr>
          <p:nvPr/>
        </p:nvCxnSpPr>
        <p:spPr>
          <a:xfrm>
            <a:off x="6705600" y="5970494"/>
            <a:ext cx="4177552" cy="173915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99EEDD-17EE-4F17-91A6-A73DDB33C63C}"/>
              </a:ext>
            </a:extLst>
          </p:cNvPr>
          <p:cNvCxnSpPr>
            <a:cxnSpLocks/>
          </p:cNvCxnSpPr>
          <p:nvPr/>
        </p:nvCxnSpPr>
        <p:spPr>
          <a:xfrm flipH="1">
            <a:off x="9986682" y="7709647"/>
            <a:ext cx="896470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658CAFD-8F7C-4D5C-F7F7-55D606C2F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028612"/>
            <a:ext cx="11520488" cy="332085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A42739-7FAD-DDF2-B4CC-76F8EC6D6AAA}"/>
              </a:ext>
            </a:extLst>
          </p:cNvPr>
          <p:cNvSpPr/>
          <p:nvPr/>
        </p:nvSpPr>
        <p:spPr>
          <a:xfrm>
            <a:off x="1312440" y="9429243"/>
            <a:ext cx="534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REL</a:t>
            </a:r>
            <a:endParaRPr lang="en-US" sz="1000" dirty="0">
              <a:latin typeface="Helvetica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B7362C-F809-280E-9FF3-BBC60F099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081720"/>
            <a:ext cx="11520488" cy="213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28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276582</TotalTime>
  <Words>1557</Words>
  <Application>Microsoft Macintosh PowerPoint</Application>
  <PresentationFormat>Custom</PresentationFormat>
  <Paragraphs>437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biaobinjiang@gmail.com</dc:creator>
  <cp:lastModifiedBy>SONG Dong</cp:lastModifiedBy>
  <cp:revision>1364</cp:revision>
  <cp:lastPrinted>2020-01-14T16:02:40Z</cp:lastPrinted>
  <dcterms:created xsi:type="dcterms:W3CDTF">2020-01-06T08:51:01Z</dcterms:created>
  <dcterms:modified xsi:type="dcterms:W3CDTF">2022-06-23T06:59:41Z</dcterms:modified>
</cp:coreProperties>
</file>